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320" r:id="rId3"/>
    <p:sldId id="321" r:id="rId4"/>
    <p:sldId id="257" r:id="rId5"/>
    <p:sldId id="258" r:id="rId6"/>
    <p:sldId id="259" r:id="rId7"/>
    <p:sldId id="260" r:id="rId8"/>
    <p:sldId id="261" r:id="rId9"/>
    <p:sldId id="262" r:id="rId10"/>
    <p:sldId id="31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22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1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8" r:id="rId6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7" autoAdjust="0"/>
    <p:restoredTop sz="94588" autoAdjust="0"/>
  </p:normalViewPr>
  <p:slideViewPr>
    <p:cSldViewPr snapToGrid="0">
      <p:cViewPr varScale="1">
        <p:scale>
          <a:sx n="92" d="100"/>
          <a:sy n="92" d="100"/>
        </p:scale>
        <p:origin x="6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ON JANG" userId="aa72d7d53378862c" providerId="LiveId" clId="{29B199CD-28AE-4B85-8813-4C2C1EC64838}"/>
    <pc:docChg chg="undo custSel delSld modSld">
      <pc:chgData name="HWANGON JANG" userId="aa72d7d53378862c" providerId="LiveId" clId="{29B199CD-28AE-4B85-8813-4C2C1EC64838}" dt="2021-06-29T06:34:24.260" v="121"/>
      <pc:docMkLst>
        <pc:docMk/>
      </pc:docMkLst>
      <pc:sldChg chg="addSp modSp mod">
        <pc:chgData name="HWANGON JANG" userId="aa72d7d53378862c" providerId="LiveId" clId="{29B199CD-28AE-4B85-8813-4C2C1EC64838}" dt="2021-06-29T06:03:46.986" v="61" actId="1076"/>
        <pc:sldMkLst>
          <pc:docMk/>
          <pc:sldMk cId="0" sldId="257"/>
        </pc:sldMkLst>
        <pc:spChg chg="add mod">
          <ac:chgData name="HWANGON JANG" userId="aa72d7d53378862c" providerId="LiveId" clId="{29B199CD-28AE-4B85-8813-4C2C1EC64838}" dt="2021-06-29T06:03:46.986" v="61" actId="1076"/>
          <ac:spMkLst>
            <pc:docMk/>
            <pc:sldMk cId="0" sldId="257"/>
            <ac:spMk id="27" creationId="{D9D0CDDF-65F6-4A5F-8186-996DCAD1B95D}"/>
          </ac:spMkLst>
        </pc:spChg>
        <pc:spChg chg="add mod">
          <ac:chgData name="HWANGON JANG" userId="aa72d7d53378862c" providerId="LiveId" clId="{29B199CD-28AE-4B85-8813-4C2C1EC64838}" dt="2021-06-29T06:03:46.986" v="61" actId="1076"/>
          <ac:spMkLst>
            <pc:docMk/>
            <pc:sldMk cId="0" sldId="257"/>
            <ac:spMk id="28" creationId="{75B93CD8-4847-458A-93FC-A9686155174F}"/>
          </ac:spMkLst>
        </pc:spChg>
        <pc:spChg chg="add mod">
          <ac:chgData name="HWANGON JANG" userId="aa72d7d53378862c" providerId="LiveId" clId="{29B199CD-28AE-4B85-8813-4C2C1EC64838}" dt="2021-06-29T06:03:46.986" v="61" actId="1076"/>
          <ac:spMkLst>
            <pc:docMk/>
            <pc:sldMk cId="0" sldId="257"/>
            <ac:spMk id="29" creationId="{63B0350A-EE7F-4DD3-9195-77D9B20C2578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30" creationId="{DE5F612C-5707-431D-A712-C20C4AA2BFD7}"/>
          </ac:spMkLst>
        </pc:spChg>
        <pc:spChg chg="add mod">
          <ac:chgData name="HWANGON JANG" userId="aa72d7d53378862c" providerId="LiveId" clId="{29B199CD-28AE-4B85-8813-4C2C1EC64838}" dt="2021-06-29T06:03:46.986" v="61" actId="1076"/>
          <ac:spMkLst>
            <pc:docMk/>
            <pc:sldMk cId="0" sldId="257"/>
            <ac:spMk id="31" creationId="{4624AB75-07EE-46DE-919C-0825674DE86D}"/>
          </ac:spMkLst>
        </pc:spChg>
        <pc:spChg chg="mod">
          <ac:chgData name="HWANGON JANG" userId="aa72d7d53378862c" providerId="LiveId" clId="{29B199CD-28AE-4B85-8813-4C2C1EC64838}" dt="2021-06-29T06:03:34.332" v="58" actId="1076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0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1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2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41.882" v="60" actId="1076"/>
          <ac:spMkLst>
            <pc:docMk/>
            <pc:sldMk cId="0" sldId="257"/>
            <ac:spMk id="123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5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31.547" v="54" actId="1076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03:41.882" v="60" actId="1076"/>
          <ac:spMkLst>
            <pc:docMk/>
            <pc:sldMk cId="0" sldId="257"/>
            <ac:spMk id="128" creationId="{00000000-0000-0000-0000-000000000000}"/>
          </ac:spMkLst>
        </pc:spChg>
      </pc:sldChg>
      <pc:sldChg chg="del">
        <pc:chgData name="HWANGON JANG" userId="aa72d7d53378862c" providerId="LiveId" clId="{29B199CD-28AE-4B85-8813-4C2C1EC64838}" dt="2021-06-29T06:19:28.163" v="116" actId="47"/>
        <pc:sldMkLst>
          <pc:docMk/>
          <pc:sldMk cId="3004721404" sldId="319"/>
        </pc:sldMkLst>
      </pc:sldChg>
      <pc:sldChg chg="modSp mod">
        <pc:chgData name="HWANGON JANG" userId="aa72d7d53378862c" providerId="LiveId" clId="{29B199CD-28AE-4B85-8813-4C2C1EC64838}" dt="2021-06-29T06:18:51.753" v="115" actId="20577"/>
        <pc:sldMkLst>
          <pc:docMk/>
          <pc:sldMk cId="706715397" sldId="320"/>
        </pc:sldMkLst>
        <pc:spChg chg="mod">
          <ac:chgData name="HWANGON JANG" userId="aa72d7d53378862c" providerId="LiveId" clId="{29B199CD-28AE-4B85-8813-4C2C1EC64838}" dt="2021-06-29T06:18:05.157" v="72" actId="404"/>
          <ac:spMkLst>
            <pc:docMk/>
            <pc:sldMk cId="706715397" sldId="320"/>
            <ac:spMk id="124" creationId="{00000000-0000-0000-0000-000000000000}"/>
          </ac:spMkLst>
        </pc:spChg>
        <pc:spChg chg="mod">
          <ac:chgData name="HWANGON JANG" userId="aa72d7d53378862c" providerId="LiveId" clId="{29B199CD-28AE-4B85-8813-4C2C1EC64838}" dt="2021-06-29T06:18:51.753" v="115" actId="20577"/>
          <ac:spMkLst>
            <pc:docMk/>
            <pc:sldMk cId="706715397" sldId="320"/>
            <ac:spMk id="125" creationId="{00000000-0000-0000-0000-000000000000}"/>
          </ac:spMkLst>
        </pc:spChg>
      </pc:sldChg>
      <pc:sldChg chg="modSp mod">
        <pc:chgData name="HWANGON JANG" userId="aa72d7d53378862c" providerId="LiveId" clId="{29B199CD-28AE-4B85-8813-4C2C1EC64838}" dt="2021-06-29T06:34:24.260" v="121"/>
        <pc:sldMkLst>
          <pc:docMk/>
          <pc:sldMk cId="1847304780" sldId="321"/>
        </pc:sldMkLst>
        <pc:spChg chg="mod">
          <ac:chgData name="HWANGON JANG" userId="aa72d7d53378862c" providerId="LiveId" clId="{29B199CD-28AE-4B85-8813-4C2C1EC64838}" dt="2021-06-29T06:02:40.861" v="24"/>
          <ac:spMkLst>
            <pc:docMk/>
            <pc:sldMk cId="1847304780" sldId="321"/>
            <ac:spMk id="16" creationId="{426CA51F-0AC5-41D3-8BED-648036306A6B}"/>
          </ac:spMkLst>
        </pc:spChg>
        <pc:spChg chg="mod">
          <ac:chgData name="HWANGON JANG" userId="aa72d7d53378862c" providerId="LiveId" clId="{29B199CD-28AE-4B85-8813-4C2C1EC64838}" dt="2021-06-29T06:34:24.260" v="121"/>
          <ac:spMkLst>
            <pc:docMk/>
            <pc:sldMk cId="1847304780" sldId="321"/>
            <ac:spMk id="19" creationId="{C5680788-0385-4903-9B78-2361B865FB49}"/>
          </ac:spMkLst>
        </pc:spChg>
      </pc:sldChg>
    </pc:docChg>
  </pc:docChgLst>
  <pc:docChgLst>
    <pc:chgData name="HWANGON JANG" userId="aa72d7d53378862c" providerId="LiveId" clId="{A5659C64-3E80-4774-8BE9-6FDC31B36D20}"/>
    <pc:docChg chg="modSld">
      <pc:chgData name="HWANGON JANG" userId="aa72d7d53378862c" providerId="LiveId" clId="{A5659C64-3E80-4774-8BE9-6FDC31B36D20}" dt="2021-09-05T03:32:13.347" v="0" actId="20577"/>
      <pc:docMkLst>
        <pc:docMk/>
      </pc:docMkLst>
      <pc:sldChg chg="modSp mod">
        <pc:chgData name="HWANGON JANG" userId="aa72d7d53378862c" providerId="LiveId" clId="{A5659C64-3E80-4774-8BE9-6FDC31B36D20}" dt="2021-09-05T03:32:13.347" v="0" actId="20577"/>
        <pc:sldMkLst>
          <pc:docMk/>
          <pc:sldMk cId="706715397" sldId="320"/>
        </pc:sldMkLst>
        <pc:spChg chg="mod">
          <ac:chgData name="HWANGON JANG" userId="aa72d7d53378862c" providerId="LiveId" clId="{A5659C64-3E80-4774-8BE9-6FDC31B36D20}" dt="2021-09-05T03:32:13.347" v="0" actId="20577"/>
          <ac:spMkLst>
            <pc:docMk/>
            <pc:sldMk cId="706715397" sldId="320"/>
            <ac:spMk id="12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336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5839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5" name="Google Shape;5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26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81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1" name="Google Shape;6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2" name="Google Shape;7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0" name="Google Shape;76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8" name="Google Shape;7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7" name="Google Shape;79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6" name="Google Shape;8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2" name="Google Shape;8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011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4" name="Google Shape;91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4" name="Google Shape;95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3" name="Google Shape;99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1" name="Google Shape;10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0" name="Google Shape;105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0331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6120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027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79953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50790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933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612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248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yggona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91" name="Google Shape;91;p13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330276" y="1022889"/>
            <a:ext cx="5693917" cy="185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컴퓨터학개론</a:t>
            </a:r>
            <a:endParaRPr sz="54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숭실대학교 소프트웨어학부 장환곤</a:t>
            </a:r>
            <a:endParaRPr sz="1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Camp 51.9 Manager</a:t>
            </a:r>
            <a:endParaRPr sz="72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p1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" name="Google Shape;229;p1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30" name="Google Shape;230;p1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33" name="Google Shape;233;p1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/>
        </p:nvSpPr>
        <p:spPr>
          <a:xfrm>
            <a:off x="683370" y="3229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데이터의 표현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 descr="C언어 강의) Chapter -09 여러가지 자료형">
            <a:extLst>
              <a:ext uri="{FF2B5EF4-FFF2-40B4-BE49-F238E27FC236}">
                <a16:creationId xmlns:a16="http://schemas.microsoft.com/office/drawing/2014/main" id="{00A8401B-D1B7-45D3-89B8-4E394F05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6" y="1831047"/>
            <a:ext cx="9175160" cy="45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8A72E1-E955-41D7-9F9A-781557E166FC}"/>
              </a:ext>
            </a:extLst>
          </p:cNvPr>
          <p:cNvSpPr txBox="1"/>
          <p:nvPr/>
        </p:nvSpPr>
        <p:spPr>
          <a:xfrm>
            <a:off x="1009650" y="1295766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자료형</a:t>
            </a:r>
            <a:r>
              <a:rPr lang="en-US" altLang="ko-KR" sz="1800" dirty="0">
                <a:latin typeface="+mj-ea"/>
                <a:ea typeface="+mj-ea"/>
              </a:rPr>
              <a:t>(Data Type)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47DB3432-BD4A-4DA8-B9D3-CD8969DF7C87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7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0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0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0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0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0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9" name="Google Shape;249;p20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50" name="Google Shape;250;p20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2" name="Google Shape;252;p20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2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/>
        </p:nvSpPr>
        <p:spPr>
          <a:xfrm>
            <a:off x="396835" y="1388742"/>
            <a:ext cx="8439324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여러가지 진법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-10진법: 0~9 까지의 수로 10을 한자리의 기본 단위로 하는 진법.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-2진법: 1010, 0011과 같이 0과 1의 조합으로 숫자를 표시하는 진법. 0은 전기가 흐르지 않는 상태, 1은 전기가 흐르는 상태로 표시할 수 있으므로 컴퓨터에서 사용하기 편리함.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-8진법: 0~7까지의 수로 표시하는 진법. ex) 012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-16진법: 0~9, A~F(10~15) 까지 사용하여 표시하는 진법. ex) 0x1F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내부에서는 2진법을 사용하지만 실제로는 16진법을 자주 활용함.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530970" y="4805062"/>
            <a:ext cx="75140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8진법, 16진법을 사용하는 이유?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2진수를 숫자로 표현하면 상당히 많은 자릿수를 차지하기 때문.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 3자리는 8진수, 4자리는 16진수를 표현할 수 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5BD6173A-4479-474C-92BE-88DEC031EBAD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1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1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1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1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1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8" name="Google Shape;268;p21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69" name="Google Shape;269;p21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1" name="Google Shape;271;p21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2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 descr="수의 체계: 8진수와 16진수 : 네이버 블로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8550" y="1668804"/>
            <a:ext cx="49149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2903989" y="2787860"/>
            <a:ext cx="6384022" cy="1686187"/>
          </a:xfrm>
          <a:prstGeom prst="ellipse">
            <a:avLst/>
          </a:prstGeom>
          <a:solidFill>
            <a:srgbClr val="29D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2진수의 표현과 계산 방법을 이해하고 여러가지 진법으로 변환할 수 있는 능력이 프로그래머의 기본!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4DBDB930-777A-4B22-8252-C6B38FE8D91C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22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2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2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2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2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7" name="Google Shape;287;p22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88" name="Google Shape;288;p22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0" name="Google Shape;290;p22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2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 txBox="1"/>
          <p:nvPr/>
        </p:nvSpPr>
        <p:spPr>
          <a:xfrm>
            <a:off x="436228" y="1418674"/>
            <a:ext cx="584712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2진수를 10진수로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(11010) = 26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1x2^4 + 1x2^3 + 0x2^2 + 1x2^1 + 0x2^0 = 26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436228" y="2824993"/>
            <a:ext cx="2634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10진수를 2진수로 표현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 = (11010)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970" y="3474584"/>
            <a:ext cx="30099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4053007" y="2824993"/>
            <a:ext cx="3379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2진수를 8, 16진수로 표현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7406" y="3471324"/>
            <a:ext cx="5691406" cy="2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34;p14">
            <a:extLst>
              <a:ext uri="{FF2B5EF4-FFF2-40B4-BE49-F238E27FC236}">
                <a16:creationId xmlns:a16="http://schemas.microsoft.com/office/drawing/2014/main" id="{9A5F1F8A-A5CE-4414-9EAF-97D4A7000B0C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2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9" name="Google Shape;309;p2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310" name="Google Shape;310;p2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2" name="Google Shape;312;p23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2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 txBox="1"/>
          <p:nvPr/>
        </p:nvSpPr>
        <p:spPr>
          <a:xfrm>
            <a:off x="662730" y="1476462"/>
            <a:ext cx="53689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8, 16진수를 10진수로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나타내기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-017 : 7x8^0 + 1x8^1 = 15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-0x2B : B(11)x16^0 + 2x16^1 = 43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662730" y="2734671"/>
            <a:ext cx="536895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진법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(1111) = ? (10진수)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31 = ? 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이진수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1010 1101 1001 = ? (8, 16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852AD096-47E3-4F6C-A392-E9C95180750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8BFA31-091D-46DC-9AC7-F300FEAA47D8}"/>
              </a:ext>
            </a:extLst>
          </p:cNvPr>
          <p:cNvSpPr txBox="1"/>
          <p:nvPr/>
        </p:nvSpPr>
        <p:spPr>
          <a:xfrm>
            <a:off x="12623800" y="179070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언어로 </a:t>
            </a:r>
            <a:r>
              <a:rPr lang="en-US" altLang="ko-KR" dirty="0"/>
              <a:t>16</a:t>
            </a:r>
            <a:r>
              <a:rPr lang="ko-KR" altLang="en-US" dirty="0"/>
              <a:t>진수 보여주기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8" name="Google Shape;328;p2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329" name="Google Shape;329;p2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1" name="Google Shape;331;p2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2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4"/>
          <p:cNvSpPr txBox="1"/>
          <p:nvPr/>
        </p:nvSpPr>
        <p:spPr>
          <a:xfrm>
            <a:off x="436228" y="1418674"/>
            <a:ext cx="47481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2진수의 연산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-2진수의 덧셈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24" descr="1) 8 진수를 10 진수로변환 - 진수에자릿수에서 1 을뺀숫자를지수로한후해당숫자와곱해주는방식으로 10 진수로변환 2) 2 진수를 10  진수로변환 - 10 진수의숫자를해당진수로계속나누어나머지들을역순으로읽음. - 분수나소수인경우에는곱셈의방법으로구할수있음. 3) 10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359" y="2081783"/>
            <a:ext cx="7371459" cy="25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 txBox="1"/>
          <p:nvPr/>
        </p:nvSpPr>
        <p:spPr>
          <a:xfrm>
            <a:off x="539359" y="4798503"/>
            <a:ext cx="4569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0과 0: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0과 1: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⇒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1과 1: Carry -&gt; 0 및 올림수 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24"/>
          <p:cNvSpPr/>
          <p:nvPr/>
        </p:nvSpPr>
        <p:spPr>
          <a:xfrm rot="-7920858">
            <a:off x="6785438" y="4555154"/>
            <a:ext cx="687794" cy="332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9D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7129335" y="5048976"/>
            <a:ext cx="13925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Carry 발생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34;p14">
            <a:extLst>
              <a:ext uri="{FF2B5EF4-FFF2-40B4-BE49-F238E27FC236}">
                <a16:creationId xmlns:a16="http://schemas.microsoft.com/office/drawing/2014/main" id="{EF22B252-3284-405E-B660-007B658CF488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5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5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5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5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25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0" name="Google Shape;350;p25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351" name="Google Shape;351;p25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3" name="Google Shape;353;p25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2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 txBox="1"/>
          <p:nvPr/>
        </p:nvSpPr>
        <p:spPr>
          <a:xfrm>
            <a:off x="436227" y="1418674"/>
            <a:ext cx="770948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2진수의 뺄셈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보수: 보충해주는 수</a:t>
            </a:r>
            <a:endParaRPr sz="1800" b="0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숫자 1에 대한 9의 보수: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이진수 1에 대한 1의 보수: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이진수 0에 대한 1의 보수: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-컴퓨터에서는 덧셈만 가능 -&gt; 보수를 이용하여 덧셈으로 변환 후 계산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Carry 발생 시 뺼셈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227" y="3726998"/>
            <a:ext cx="65055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5"/>
          <p:cNvSpPr txBox="1"/>
          <p:nvPr/>
        </p:nvSpPr>
        <p:spPr>
          <a:xfrm>
            <a:off x="530970" y="5250998"/>
            <a:ext cx="58219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피감수에 1의 보수를 취하여 더한다.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연산에서 Carry가 발생하면 최하위 비트에 1을 더한다.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A08E3105-19E6-4742-B2CA-CE402DBC4C17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6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26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26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6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6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0" name="Google Shape;370;p26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371" name="Google Shape;371;p26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p26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/>
        </p:nvSpPr>
        <p:spPr>
          <a:xfrm>
            <a:off x="436227" y="1418674"/>
            <a:ext cx="7709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Carry가 없는 뺄셈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436227" y="3005747"/>
            <a:ext cx="83470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피감수에 1의 보수를 취하여 더한다.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연산에서 Carry가 발생하지 않으면 결과에 다시 1의 보수를 취한 후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–부호를 붙인다.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970" y="1788006"/>
            <a:ext cx="65246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3C3443AE-E625-4921-B8D7-1FE0C8B5B0C2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7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27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27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27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7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0" name="Google Shape;390;p27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391" name="Google Shape;391;p27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27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수의 표현과 연산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p2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 txBox="1"/>
          <p:nvPr/>
        </p:nvSpPr>
        <p:spPr>
          <a:xfrm>
            <a:off x="530970" y="1468073"/>
            <a:ext cx="7438571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2진수 연산 예제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이진수 1001 + 0011 을 계산하세요.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1의 보수를 이용하여 이진수 1001 - 0011을 계산하세요.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이진수 0011 – 1001을 계산하세요.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DD190239-EA5D-4C93-A89D-926A9A8F7116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3" name="Google Shape;403;p28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404" name="Google Shape;404;p28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1" name="Google Shape;411;p28"/>
          <p:cNvSpPr/>
          <p:nvPr/>
        </p:nvSpPr>
        <p:spPr>
          <a:xfrm>
            <a:off x="330276" y="1022889"/>
            <a:ext cx="5693917" cy="166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 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02. 컴퓨터구조</a:t>
            </a:r>
            <a:endParaRPr sz="8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28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p2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1207363" y="1482251"/>
            <a:ext cx="3789234" cy="4781725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16" name="Google Shape;116;p1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" name="Google Shape;118;p1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강사 소개</a:t>
            </a:r>
            <a:r>
              <a:rPr lang="en-US" altLang="ko-KR" sz="40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48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5284668" y="2086316"/>
            <a:ext cx="246066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장환곤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5284668" y="2750751"/>
            <a:ext cx="3898427" cy="26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학력</a:t>
            </a:r>
            <a:endParaRPr lang="en-US" altLang="ko-KR" sz="1200" dirty="0">
              <a:solidFill>
                <a:schemeClr val="dk1"/>
              </a:solidFill>
              <a:latin typeface="+mj-ea"/>
              <a:ea typeface="+mj-ea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영등포고등학교 </a:t>
            </a:r>
            <a:r>
              <a:rPr lang="en-US" altLang="ko-KR" sz="1800" dirty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2020 </a:t>
            </a:r>
            <a:r>
              <a:rPr lang="ko-KR" altLang="en-US" sz="1800" dirty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졸업</a:t>
            </a:r>
            <a:endParaRPr lang="en-US" altLang="ko-KR" sz="1800" dirty="0">
              <a:solidFill>
                <a:schemeClr val="dk1"/>
              </a:solidFill>
              <a:latin typeface="+mj-ea"/>
              <a:ea typeface="+mj-ea"/>
              <a:sym typeface="Malgun Gothic"/>
            </a:endParaRPr>
          </a:p>
          <a:p>
            <a:pPr>
              <a:buSzPts val="1800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숭실대학교 소프트웨어학부 재학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>
              <a:buSzPts val="1800"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Camp 51.9 </a:t>
            </a: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</a:rPr>
              <a:t>매니저</a:t>
            </a:r>
            <a:endParaRPr lang="en-US" altLang="ko-KR"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  <a:p>
            <a:pPr>
              <a:buSzPts val="1800"/>
            </a:pPr>
            <a:endParaRPr lang="en-US" altLang="ko-KR" sz="1800" dirty="0">
              <a:latin typeface="+mj-ea"/>
              <a:ea typeface="+mj-ea"/>
            </a:endParaRPr>
          </a:p>
          <a:p>
            <a:pPr>
              <a:buSzPts val="1800"/>
            </a:pPr>
            <a:r>
              <a:rPr lang="ko-KR" altLang="en-US" sz="1200" dirty="0">
                <a:latin typeface="+mj-ea"/>
                <a:ea typeface="+mj-ea"/>
              </a:rPr>
              <a:t>메일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buSzPts val="1800"/>
            </a:pP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Arial"/>
                <a:sym typeface="Arial"/>
                <a:hlinkClick r:id="rId3"/>
              </a:rPr>
              <a:t>myggona@gmail.com</a:t>
            </a:r>
            <a:endParaRPr lang="en-US" altLang="ko-KR"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  <a:p>
            <a:pPr>
              <a:buSzPts val="1800"/>
            </a:pPr>
            <a:endParaRPr lang="en-US" altLang="ko-KR" sz="18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  <a:p>
            <a:pPr>
              <a:buSzPts val="1800"/>
            </a:pPr>
            <a:r>
              <a:rPr lang="ko-KR" altLang="en-US" sz="1200" dirty="0">
                <a:latin typeface="+mj-ea"/>
                <a:ea typeface="+mj-ea"/>
              </a:rPr>
              <a:t>전화번호</a:t>
            </a:r>
            <a:endParaRPr lang="en-US" altLang="ko-KR" sz="12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  <a:p>
            <a:pPr>
              <a:buSzPts val="1800"/>
            </a:pPr>
            <a:endParaRPr lang="ko-KR" alt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4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81361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26" name="Google Shape;107;p14">
            <a:extLst>
              <a:ext uri="{FF2B5EF4-FFF2-40B4-BE49-F238E27FC236}">
                <a16:creationId xmlns:a16="http://schemas.microsoft.com/office/drawing/2014/main" id="{039A4218-812B-4EEE-AD0F-EA6A8E8E8C64}"/>
              </a:ext>
            </a:extLst>
          </p:cNvPr>
          <p:cNvSpPr/>
          <p:nvPr/>
        </p:nvSpPr>
        <p:spPr>
          <a:xfrm rot="10800000">
            <a:off x="1414437" y="1743562"/>
            <a:ext cx="3375086" cy="4259102"/>
          </a:xfrm>
          <a:prstGeom prst="roundRect">
            <a:avLst>
              <a:gd name="adj" fmla="val 1666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671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7" name="Google Shape;427;p2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428" name="Google Shape;428;p2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0" name="Google Shape;430;p29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컴퓨터 시스템 기본 구조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1" name="Google Shape;431;p2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/>
          <p:nvPr/>
        </p:nvSpPr>
        <p:spPr>
          <a:xfrm>
            <a:off x="907493" y="1668804"/>
            <a:ext cx="370547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중앙처리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(CPU)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주기억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RAM)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보조기억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(HDD, SSD)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4" name="Google Shape;434;p29" descr="컴퓨터 본체 추천 인기 상품 베스트 30 (2021년) 제품 정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1793" y="1493346"/>
            <a:ext cx="4757169" cy="4757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7CDD1E6F-12B6-4FAE-9E8A-F5C30A7FE7C5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0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0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0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0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0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6" name="Google Shape;446;p30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447" name="Google Shape;447;p30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0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9" name="Google Shape;449;p3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10394176" y="6278409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 51.9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30" descr="인텔 CPU, INTEL CPU, 인텔 코어, i5-4590T Processor, (6M Cache, up to 3.00 GHz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764" y="1809226"/>
            <a:ext cx="2657297" cy="265729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0"/>
          <p:cNvSpPr txBox="1"/>
          <p:nvPr/>
        </p:nvSpPr>
        <p:spPr>
          <a:xfrm>
            <a:off x="854034" y="1378228"/>
            <a:ext cx="2265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CPU (중앙처리장치)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30" descr="KLEVV - 클레브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9481" y="1503438"/>
            <a:ext cx="4822131" cy="2845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0"/>
          <p:cNvSpPr txBox="1"/>
          <p:nvPr/>
        </p:nvSpPr>
        <p:spPr>
          <a:xfrm>
            <a:off x="4399813" y="1377623"/>
            <a:ext cx="2265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RAM (주기억장치)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6" name="Google Shape;456;p30" descr="The different types of SSD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1612" y="2101141"/>
            <a:ext cx="3308373" cy="220592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0"/>
          <p:cNvSpPr txBox="1"/>
          <p:nvPr/>
        </p:nvSpPr>
        <p:spPr>
          <a:xfrm>
            <a:off x="8320837" y="1372555"/>
            <a:ext cx="2787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보조기억장치(SSD, HDD)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컴퓨터 시스템 기본 구조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5" name="Google Shape;455;p30" descr="T1 불 좀 꺼줄래? 내 램 좀 보게 T1 광고 1시간 [KLEVV x T1] | 간냥 - YouTub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7360" y="4036092"/>
            <a:ext cx="3515919" cy="263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1" descr="한성컴퓨터 TFG27F14P IPS 144 게이밍 종합정보 행복쇼핑의 시작 ! 다나와 (가격비교) - Danawa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630" y="2084328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1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1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1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1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1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1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472" name="Google Shape;472;p31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4" name="Google Shape;474;p31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/>
        </p:nvSpPr>
        <p:spPr>
          <a:xfrm>
            <a:off x="10394176" y="6278409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 51.9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1"/>
          <p:cNvSpPr txBox="1"/>
          <p:nvPr/>
        </p:nvSpPr>
        <p:spPr>
          <a:xfrm>
            <a:off x="2521468" y="1774741"/>
            <a:ext cx="11593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출력장치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1"/>
          <p:cNvSpPr txBox="1"/>
          <p:nvPr/>
        </p:nvSpPr>
        <p:spPr>
          <a:xfrm>
            <a:off x="8034433" y="1774741"/>
            <a:ext cx="11593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입력장치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31" descr="리뷰] 기계식 키보드를 왜 쓰는걸까? `하이퍼엑스 알로이 오리진` : 뉴스 : 동아닷컴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6830" y="2466303"/>
            <a:ext cx="2974925" cy="167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1" descr="로지텍 G102 PRODIGY (벌크) :: 다나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8194" y="4296202"/>
            <a:ext cx="2523467" cy="252346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1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컴퓨터 시스템 기본 구조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8C5672-9DDA-457A-BE3E-3B876853A26A}"/>
              </a:ext>
            </a:extLst>
          </p:cNvPr>
          <p:cNvSpPr txBox="1"/>
          <p:nvPr/>
        </p:nvSpPr>
        <p:spPr>
          <a:xfrm>
            <a:off x="12623800" y="179070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다나와</a:t>
            </a:r>
            <a:r>
              <a:rPr lang="ko-KR" altLang="en-US" dirty="0"/>
              <a:t> 보여주기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34;p14">
            <a:extLst>
              <a:ext uri="{FF2B5EF4-FFF2-40B4-BE49-F238E27FC236}">
                <a16:creationId xmlns:a16="http://schemas.microsoft.com/office/drawing/2014/main" id="{CB33FD46-61C1-4A41-B823-8A7BF3B763B9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485" name="Google Shape;485;p32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32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2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2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2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2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2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2" name="Google Shape;492;p32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493" name="Google Shape;493;p32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5" name="Google Shape;495;p32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컴퓨터 시스템 기본 구조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6" name="Google Shape;496;p3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2"/>
          <p:cNvSpPr txBox="1"/>
          <p:nvPr/>
        </p:nvSpPr>
        <p:spPr>
          <a:xfrm>
            <a:off x="766816" y="1514947"/>
            <a:ext cx="289078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하드웨어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중앙처리장치(CPU)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연산장치(ALU)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제어장치(CU)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레지스터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2"/>
          <p:cNvSpPr txBox="1"/>
          <p:nvPr/>
        </p:nvSpPr>
        <p:spPr>
          <a:xfrm>
            <a:off x="4286668" y="2068944"/>
            <a:ext cx="53672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주기억장치(메모리)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-컴퓨터 내에거 명령어와 데이터들을 기억하는 저장 장치로서, 입력 장치로부터 들어온 자료와 실행 프로그램은 기본적으로 주기억 장치에 저장됨.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2"/>
          <p:cNvSpPr txBox="1"/>
          <p:nvPr/>
        </p:nvSpPr>
        <p:spPr>
          <a:xfrm>
            <a:off x="766816" y="3759997"/>
            <a:ext cx="42272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보조기억장치(SSD, HDD)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-주기억장치를 보조해주는 기억장치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32"/>
          <p:cNvSpPr txBox="1"/>
          <p:nvPr/>
        </p:nvSpPr>
        <p:spPr>
          <a:xfrm>
            <a:off x="766816" y="4888260"/>
            <a:ext cx="536728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시스템 소프트웨어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운영체제(OS)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펌웨어(Firmware)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드라이버(Driver)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2" descr="H/W] 기억장치의 계층구조와 분류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792" y="3636440"/>
            <a:ext cx="69342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3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3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4" name="Google Shape;514;p3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515" name="Google Shape;515;p3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7" name="Google Shape;517;p3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시스템 소프트웨어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p3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/>
          <p:cNvSpPr txBox="1"/>
          <p:nvPr/>
        </p:nvSpPr>
        <p:spPr>
          <a:xfrm>
            <a:off x="766815" y="1514947"/>
            <a:ext cx="625823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소프트웨어: 사용자가 복잡한 하드웨어를 사용할 수 있도록 도와주는 프로그램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운영체제(OS)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컴퓨터를 효율적으로 관리하고 제어하며 작동하기 위해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만들어진 소프트웨어.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컴퓨터 전체를 관리 및 제어하기 때문에 컴퓨터를 사용하기 위해서 먼저 설치를 해야하는 기본 소프트웨어.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766814" y="4119711"/>
            <a:ext cx="62582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디바이스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드라이버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운영체제와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사이에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위치하면서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동작시키는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함. Ex)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프린터 드라이버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766814" y="5271751"/>
            <a:ext cx="62582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펌웨어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하드웨어 초기화 및 시스템의 효율을 높이기 위한 기본적인 프로그램 ex) BIOS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E8260104-CA54-42A9-9EAC-6F66600627AD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34F829-38EC-4ECE-BC43-DB375B51D6C7}"/>
              </a:ext>
            </a:extLst>
          </p:cNvPr>
          <p:cNvSpPr txBox="1"/>
          <p:nvPr/>
        </p:nvSpPr>
        <p:spPr>
          <a:xfrm>
            <a:off x="12623800" y="17907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삼성 홈페이지 프린터 드라이버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535" name="Google Shape;535;p3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7" name="Google Shape;537;p3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컴퓨터 내부구조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p3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0201" y="1387832"/>
            <a:ext cx="6885475" cy="464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4"/>
          <p:cNvSpPr txBox="1"/>
          <p:nvPr/>
        </p:nvSpPr>
        <p:spPr>
          <a:xfrm>
            <a:off x="530970" y="1582479"/>
            <a:ext cx="21506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내부구조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25A7CE2D-95F8-4AB4-9C46-366169B25B94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535" name="Google Shape;535;p3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7" name="Google Shape;537;p3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IBM vs Apple</a:t>
            </a:r>
            <a:endParaRPr sz="48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p3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25A7CE2D-95F8-4AB4-9C46-366169B25B94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pic>
        <p:nvPicPr>
          <p:cNvPr id="2050" name="Picture 2" descr="브랜드 흥망사&amp;gt; 위대한 실패작, &amp;#39;IBM PC&amp;#39;...선구자는 어떻게 몰락했나│인터비즈 : 네이버 블로그">
            <a:extLst>
              <a:ext uri="{FF2B5EF4-FFF2-40B4-BE49-F238E27FC236}">
                <a16:creationId xmlns:a16="http://schemas.microsoft.com/office/drawing/2014/main" id="{700C59BB-C6C4-471B-A37C-079BE1B79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1797050"/>
            <a:ext cx="4160837" cy="23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매킨토시 변천사 : 네이버 블로그">
            <a:extLst>
              <a:ext uri="{FF2B5EF4-FFF2-40B4-BE49-F238E27FC236}">
                <a16:creationId xmlns:a16="http://schemas.microsoft.com/office/drawing/2014/main" id="{0C8E705C-089F-4E35-A462-6EB109937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66" y="1284080"/>
            <a:ext cx="4371716" cy="31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01CE8-A854-475D-A8DA-AAB9D90F3772}"/>
              </a:ext>
            </a:extLst>
          </p:cNvPr>
          <p:cNvSpPr txBox="1"/>
          <p:nvPr/>
        </p:nvSpPr>
        <p:spPr>
          <a:xfrm>
            <a:off x="1333500" y="4446950"/>
            <a:ext cx="4025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IBM PC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+mj-ea"/>
                <a:ea typeface="+mj-ea"/>
              </a:rPr>
              <a:t>BM(</a:t>
            </a:r>
            <a:r>
              <a:rPr lang="ko-KR" altLang="en-US" sz="1800" dirty="0">
                <a:latin typeface="+mj-ea"/>
                <a:ea typeface="+mj-ea"/>
              </a:rPr>
              <a:t>비즈니스 모델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r>
              <a:rPr lang="ko-KR" altLang="en-US" sz="1800" dirty="0">
                <a:latin typeface="+mj-ea"/>
                <a:ea typeface="+mj-ea"/>
              </a:rPr>
              <a:t>공개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+mj-ea"/>
                <a:ea typeface="+mj-ea"/>
              </a:rPr>
              <a:t>현재 거의 모든 컴퓨터의 기본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+mj-ea"/>
                <a:ea typeface="+mj-ea"/>
              </a:rPr>
              <a:t>박리다매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+mj-ea"/>
                <a:ea typeface="+mj-ea"/>
              </a:rPr>
              <a:t>Samsung, LG, Lenovo, </a:t>
            </a:r>
            <a:r>
              <a:rPr lang="en-US" altLang="ko-KR" sz="1800" dirty="0" err="1">
                <a:latin typeface="+mj-ea"/>
                <a:ea typeface="+mj-ea"/>
              </a:rPr>
              <a:t>msi</a:t>
            </a:r>
            <a:r>
              <a:rPr lang="en-US" altLang="ko-KR" sz="1800" dirty="0">
                <a:latin typeface="+mj-ea"/>
                <a:ea typeface="+mj-ea"/>
              </a:rPr>
              <a:t>…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54EAB-030B-42B6-BEF6-46E4087B0F2E}"/>
              </a:ext>
            </a:extLst>
          </p:cNvPr>
          <p:cNvSpPr txBox="1"/>
          <p:nvPr/>
        </p:nvSpPr>
        <p:spPr>
          <a:xfrm>
            <a:off x="6689074" y="4473482"/>
            <a:ext cx="4025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Apple Macintosh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>
                <a:latin typeface="+mj-ea"/>
                <a:ea typeface="+mj-ea"/>
              </a:rPr>
              <a:t>BM(</a:t>
            </a:r>
            <a:r>
              <a:rPr lang="ko-KR" altLang="en-US" sz="1800" dirty="0">
                <a:latin typeface="+mj-ea"/>
                <a:ea typeface="+mj-ea"/>
              </a:rPr>
              <a:t>비즈니스 모델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r>
              <a:rPr lang="ko-KR" altLang="en-US" sz="1800" dirty="0">
                <a:latin typeface="+mj-ea"/>
                <a:ea typeface="+mj-ea"/>
              </a:rPr>
              <a:t>공개</a:t>
            </a:r>
            <a:r>
              <a:rPr lang="en-US" altLang="ko-KR" sz="1800" dirty="0">
                <a:latin typeface="+mj-ea"/>
                <a:ea typeface="+mj-ea"/>
              </a:rPr>
              <a:t>X</a:t>
            </a: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+mj-ea"/>
                <a:ea typeface="+mj-ea"/>
              </a:rPr>
              <a:t>부품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케이스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en-US" altLang="ko-KR" sz="1800" dirty="0" err="1">
                <a:latin typeface="+mj-ea"/>
                <a:ea typeface="+mj-ea"/>
              </a:rPr>
              <a:t>ios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모두 직접 개발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+mj-ea"/>
                <a:ea typeface="+mj-ea"/>
              </a:rPr>
              <a:t>문제 대응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안정적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800" dirty="0">
                <a:latin typeface="+mj-ea"/>
                <a:ea typeface="+mj-ea"/>
              </a:rPr>
              <a:t>비용증가</a:t>
            </a:r>
          </a:p>
        </p:txBody>
      </p:sp>
    </p:spTree>
    <p:extLst>
      <p:ext uri="{BB962C8B-B14F-4D97-AF65-F5344CB8AC3E}">
        <p14:creationId xmlns:p14="http://schemas.microsoft.com/office/powerpoint/2010/main" val="179583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5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8" name="Google Shape;548;p35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549" name="Google Shape;549;p35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35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6" name="Google Shape;556;p35"/>
          <p:cNvSpPr/>
          <p:nvPr/>
        </p:nvSpPr>
        <p:spPr>
          <a:xfrm>
            <a:off x="330276" y="1022889"/>
            <a:ext cx="5693917" cy="166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 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03. OS</a:t>
            </a:r>
            <a:endParaRPr sz="8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9" name="Google Shape;559;p3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15;p28">
            <a:extLst>
              <a:ext uri="{FF2B5EF4-FFF2-40B4-BE49-F238E27FC236}">
                <a16:creationId xmlns:a16="http://schemas.microsoft.com/office/drawing/2014/main" id="{99F79059-BDE5-4D25-A773-801D5A7DABFF}"/>
              </a:ext>
            </a:extLst>
          </p:cNvPr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6" descr="운영체제에 대한 이해(13년 3월 11일 강의내용) | 공부하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3769" y="2821889"/>
            <a:ext cx="5455307" cy="384794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6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6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6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36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6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6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3" name="Google Shape;573;p36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574" name="Google Shape;574;p36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6" name="Google Shape;576;p36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OS 개요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7" name="Google Shape;577;p36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6"/>
          <p:cNvSpPr txBox="1"/>
          <p:nvPr/>
        </p:nvSpPr>
        <p:spPr>
          <a:xfrm>
            <a:off x="495801" y="1507889"/>
            <a:ext cx="625823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운영체제(Operating System, OS)의 개념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-컴퓨터의 주기억 장치 내에 상주하면서 사용자가 컴퓨터 시스템을 손쉽게 사용하도록 하고, 시스템 자원을 효율적으로 관리할 수 있도록 해주는 소프트웨어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어떤 컴퓨터(Desktop, TV, 핸드폰, 일반가전 등)에도 운영체제는 반드시 존재함.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752DB34A-B882-44E2-819B-B55D917DEC94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7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37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37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7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37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37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1" name="Google Shape;591;p37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592" name="Google Shape;592;p37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4" name="Google Shape;594;p37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OS 개요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5" name="Google Shape;595;p3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7"/>
          <p:cNvSpPr txBox="1"/>
          <p:nvPr/>
        </p:nvSpPr>
        <p:spPr>
          <a:xfrm>
            <a:off x="495801" y="1507889"/>
            <a:ext cx="98983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운영체제(Operating System, OS)의 개념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-앞서 배운 컴퓨터 시스템의 자원인 중앙처리장치, 주기억장치, 보조기억 장치, 입출력장치와 네트워크 등을 효율적으로 관리함으로써 인간과 컴퓨터 간의 인터페이스 역할을 담당함.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7"/>
          <p:cNvSpPr txBox="1"/>
          <p:nvPr/>
        </p:nvSpPr>
        <p:spPr>
          <a:xfrm>
            <a:off x="495800" y="2910522"/>
            <a:ext cx="1017806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인터페이스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-인터페이스: 서로 이질적인 것을 연결시켜주는 프로그램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-사용자 인터페이스(UI): 사용자가 컴퓨터를 사용할 수 있도록 연결 시켜주는 행위 또는 프로그램.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마우스 UI, 컴퓨터 UI, 터치UI 등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-GUI(Graphic User Interface): 사용자가 그래픽을 통해 컴퓨터와 정보를 교환하는 환경.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Windows, Android 등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B667F984-3C34-4B06-806E-660C6C7C713C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16" name="Google Shape;116;p1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" name="Google Shape;118;p1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 목표</a:t>
            </a:r>
            <a:endParaRPr sz="48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" name="Google Shape;133;p1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81361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7;p14">
            <a:extLst>
              <a:ext uri="{FF2B5EF4-FFF2-40B4-BE49-F238E27FC236}">
                <a16:creationId xmlns:a16="http://schemas.microsoft.com/office/drawing/2014/main" id="{C5680788-0385-4903-9B78-2361B865FB49}"/>
              </a:ext>
            </a:extLst>
          </p:cNvPr>
          <p:cNvSpPr/>
          <p:nvPr/>
        </p:nvSpPr>
        <p:spPr>
          <a:xfrm>
            <a:off x="2113864" y="2669305"/>
            <a:ext cx="7843637" cy="919139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세기 사회를 이루고 있는 컴퓨터 생태계와 원리를 이해한다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16" name="Google Shape;107;p14">
            <a:extLst>
              <a:ext uri="{FF2B5EF4-FFF2-40B4-BE49-F238E27FC236}">
                <a16:creationId xmlns:a16="http://schemas.microsoft.com/office/drawing/2014/main" id="{426CA51F-0AC5-41D3-8BED-648036306A6B}"/>
              </a:ext>
            </a:extLst>
          </p:cNvPr>
          <p:cNvSpPr/>
          <p:nvPr/>
        </p:nvSpPr>
        <p:spPr>
          <a:xfrm>
            <a:off x="2103741" y="4271437"/>
            <a:ext cx="7843637" cy="919139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프로그래밍을 제대로 시작하기 위한 준비를 한다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17" name="Google Shape;119;p14">
            <a:extLst>
              <a:ext uri="{FF2B5EF4-FFF2-40B4-BE49-F238E27FC236}">
                <a16:creationId xmlns:a16="http://schemas.microsoft.com/office/drawing/2014/main" id="{0EC16A9A-1485-4655-85CB-0656BF71A101}"/>
              </a:ext>
            </a:extLst>
          </p:cNvPr>
          <p:cNvSpPr/>
          <p:nvPr/>
        </p:nvSpPr>
        <p:spPr>
          <a:xfrm>
            <a:off x="2234499" y="2898177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 algn="ctr">
              <a:buSzPts val="1800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19;p14">
            <a:extLst>
              <a:ext uri="{FF2B5EF4-FFF2-40B4-BE49-F238E27FC236}">
                <a16:creationId xmlns:a16="http://schemas.microsoft.com/office/drawing/2014/main" id="{1A474E8A-163A-4A9E-A55B-B3D8C5B3AFBE}"/>
              </a:ext>
            </a:extLst>
          </p:cNvPr>
          <p:cNvSpPr/>
          <p:nvPr/>
        </p:nvSpPr>
        <p:spPr>
          <a:xfrm>
            <a:off x="2244622" y="4500309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34;p14">
            <a:extLst>
              <a:ext uri="{FF2B5EF4-FFF2-40B4-BE49-F238E27FC236}">
                <a16:creationId xmlns:a16="http://schemas.microsoft.com/office/drawing/2014/main" id="{6BF0125D-9088-4015-BF9D-AB3A9B8A8DC2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30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8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38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38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38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38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8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38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38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611" name="Google Shape;611;p38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38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3" name="Google Shape;613;p38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OS 개요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" name="Google Shape;614;p3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8"/>
          <p:cNvSpPr txBox="1"/>
          <p:nvPr/>
        </p:nvSpPr>
        <p:spPr>
          <a:xfrm>
            <a:off x="495801" y="1507889"/>
            <a:ext cx="98983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운영체제(Operating System, OS) 자원관리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-중앙처리장치, 주기억장치, 보조기억 장치, 작업 관리, 파일 관리, 보안 관리 등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8"/>
          <p:cNvSpPr txBox="1"/>
          <p:nvPr/>
        </p:nvSpPr>
        <p:spPr>
          <a:xfrm>
            <a:off x="495800" y="2693566"/>
            <a:ext cx="98983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프로세스(작업) 관리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-윈도우: Ctrl+ Alt + Del / Ctrl + Shift + Esc (작업관리자)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38" descr="작업관리자 단축키 외워서 쉽게 켜보자 :: 통통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" y="3339897"/>
            <a:ext cx="3689838" cy="348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6CB85C73-2EF7-48F8-828D-4BA2C631CAD2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3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3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3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0" name="Google Shape;630;p3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631" name="Google Shape;631;p3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3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3" name="Google Shape;633;p39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OS 개요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p3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9"/>
          <p:cNvSpPr txBox="1"/>
          <p:nvPr/>
        </p:nvSpPr>
        <p:spPr>
          <a:xfrm>
            <a:off x="358177" y="1831047"/>
            <a:ext cx="9898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보조기억장치 관리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-조각모음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208" y="2524604"/>
            <a:ext cx="3138854" cy="400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22E73F29-9DAA-4C94-ABE7-F0788F7E9AB5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40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40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40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0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0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0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9" name="Google Shape;649;p40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650" name="Google Shape;650;p40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40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2" name="Google Shape;652;p40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부팅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3" name="Google Shape;653;p4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0"/>
          <p:cNvSpPr txBox="1"/>
          <p:nvPr/>
        </p:nvSpPr>
        <p:spPr>
          <a:xfrm>
            <a:off x="495801" y="1507889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-컴퓨터 전원이 들어온 후 운영체제가 실행되기 전의 모든 과정.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(윈도우 로고가 나오기 전까지의 과정)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0"/>
          <p:cNvSpPr txBox="1"/>
          <p:nvPr/>
        </p:nvSpPr>
        <p:spPr>
          <a:xfrm>
            <a:off x="495801" y="2739763"/>
            <a:ext cx="1017806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부팅 순서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전원을 누르면 BIOS가 실행된다.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BIOS(펌웨어!)는 ROM에 저장되어있는 하드웨어 동작에 필요한 명령을 모아 놓은 프로그램이다. BIOS는 컴퓨터가 ON되면 하드웨어의 이상 유무를 검사한다.(POST, Power On Self Test)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POST를 마치면 저장장치의 첫번째 섹터를 검사하여 부트로더를 발견, 메모리(0x7C00번지)에 복사한다.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0x7C00번지에 복사된 부트로더 프로그램은 CPU에 의해 자동으로 실행된다.</a:t>
            </a:r>
            <a:endParaRPr/>
          </a:p>
        </p:txBody>
      </p:sp>
      <p:sp>
        <p:nvSpPr>
          <p:cNvPr id="657" name="Google Shape;657;p40"/>
          <p:cNvSpPr txBox="1"/>
          <p:nvPr/>
        </p:nvSpPr>
        <p:spPr>
          <a:xfrm>
            <a:off x="4765431" y="-914400"/>
            <a:ext cx="13305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IBM이 정함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0"/>
          <p:cNvSpPr/>
          <p:nvPr/>
        </p:nvSpPr>
        <p:spPr>
          <a:xfrm>
            <a:off x="2465821" y="2486494"/>
            <a:ext cx="7260357" cy="2031285"/>
          </a:xfrm>
          <a:prstGeom prst="ellipse">
            <a:avLst/>
          </a:prstGeom>
          <a:solidFill>
            <a:srgbClr val="29D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부트로더란 운영체제(이하 OS)가 시동되기 이전에 미리 실행되면서 커널이 올바르게 시동되기 위해 필요한 모든 관련 작업을 마무리하고 최종적으로 운영 체제를 시동시키기 위한 목적을 가진 프로그램을 말한다.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34;p14">
            <a:extLst>
              <a:ext uri="{FF2B5EF4-FFF2-40B4-BE49-F238E27FC236}">
                <a16:creationId xmlns:a16="http://schemas.microsoft.com/office/drawing/2014/main" id="{C478FCD3-2E46-4487-8189-CE1651662E9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41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41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41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41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41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41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0" name="Google Shape;670;p41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671" name="Google Shape;671;p41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41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3" name="Google Shape;673;p41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부팅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4" name="Google Shape;674;p4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1" descr="질문과 답변 - 메트로부트로더 사용 체크 해제 여부와 관계없이 멋대로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0023" y="1890712"/>
            <a:ext cx="5755992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1"/>
          <p:cNvSpPr txBox="1"/>
          <p:nvPr/>
        </p:nvSpPr>
        <p:spPr>
          <a:xfrm>
            <a:off x="2083777" y="3148012"/>
            <a:ext cx="11254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부트로더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1"/>
          <p:cNvSpPr txBox="1"/>
          <p:nvPr/>
        </p:nvSpPr>
        <p:spPr>
          <a:xfrm>
            <a:off x="2227385" y="5154441"/>
            <a:ext cx="51493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부트로더를 OS와 분리하여 다양한 OS를 선택할 수 있게 해준다.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D48DBC6D-A422-4C15-85C5-1E3658B6FCBC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0166A9-2E7A-48E3-8E7B-30B2BEAEA541}"/>
              </a:ext>
            </a:extLst>
          </p:cNvPr>
          <p:cNvSpPr txBox="1"/>
          <p:nvPr/>
        </p:nvSpPr>
        <p:spPr>
          <a:xfrm>
            <a:off x="12623800" y="2409348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BIOS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msi</a:t>
            </a:r>
            <a:r>
              <a:rPr lang="ko-KR" altLang="en-US" sz="1800" dirty="0">
                <a:latin typeface="+mj-ea"/>
                <a:ea typeface="+mj-ea"/>
              </a:rPr>
              <a:t>는 </a:t>
            </a:r>
            <a:r>
              <a:rPr lang="en-US" altLang="ko-KR" sz="1800" dirty="0">
                <a:latin typeface="+mj-ea"/>
                <a:ea typeface="+mj-ea"/>
              </a:rPr>
              <a:t>del</a:t>
            </a:r>
            <a:r>
              <a:rPr lang="ko-KR" altLang="en-US" sz="1800" dirty="0">
                <a:latin typeface="+mj-ea"/>
                <a:ea typeface="+mj-ea"/>
              </a:rPr>
              <a:t>연타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4" name="Google Shape;684;p42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42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42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p42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42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42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0" name="Google Shape;690;p42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691" name="Google Shape;691;p42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42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93" name="Google Shape;693;p42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부팅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4" name="Google Shape;694;p4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2" descr="컴퓨터 이야기 30&amp;gt; 하드디스크④ - 하드디스크의 논리적 구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9997" y="1808210"/>
            <a:ext cx="6616536" cy="399965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2"/>
          <p:cNvSpPr/>
          <p:nvPr/>
        </p:nvSpPr>
        <p:spPr>
          <a:xfrm rot="2214442">
            <a:off x="3825189" y="1929417"/>
            <a:ext cx="1256765" cy="3692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9D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42"/>
          <p:cNvSpPr txBox="1"/>
          <p:nvPr/>
        </p:nvSpPr>
        <p:spPr>
          <a:xfrm>
            <a:off x="2359997" y="1295657"/>
            <a:ext cx="23211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1st Sector 부트로더 검색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419D5137-F94F-48C2-AD1A-B86A3D7CAEFE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694" y="4312023"/>
            <a:ext cx="82962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4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4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4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4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4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4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1" name="Google Shape;711;p4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712" name="Google Shape;712;p4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4" name="Google Shape;714;p4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OS 기능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5" name="Google Shape;715;p43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3"/>
          <p:cNvSpPr txBox="1"/>
          <p:nvPr/>
        </p:nvSpPr>
        <p:spPr>
          <a:xfrm>
            <a:off x="495800" y="1519655"/>
            <a:ext cx="9898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 구성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커널 + 서비스 프로그램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43"/>
          <p:cNvSpPr txBox="1"/>
          <p:nvPr/>
        </p:nvSpPr>
        <p:spPr>
          <a:xfrm>
            <a:off x="495800" y="2445895"/>
            <a:ext cx="10178062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커널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핵심으로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부팅할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주기억장치에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로드되어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상주함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중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사용되는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쉘,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스케줄러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인터럽트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자원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좁은 의미의 운영체제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때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기억장치에서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주기억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장치로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로드되어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수행되는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프로그램으로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GUI,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유틸리티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해당됨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sp>
        <p:nvSpPr>
          <p:cNvPr id="719" name="Google Shape;719;p43"/>
          <p:cNvSpPr txBox="1"/>
          <p:nvPr/>
        </p:nvSpPr>
        <p:spPr>
          <a:xfrm>
            <a:off x="12694139" y="2976685"/>
            <a:ext cx="18112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유틸리티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조각모음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부차적인 일부 작업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0" name="Google Shape;134;p14">
            <a:extLst>
              <a:ext uri="{FF2B5EF4-FFF2-40B4-BE49-F238E27FC236}">
                <a16:creationId xmlns:a16="http://schemas.microsoft.com/office/drawing/2014/main" id="{2AE920C1-840A-4A41-BA5C-7EFC2F451BEF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4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4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4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4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4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1" name="Google Shape;731;p4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732" name="Google Shape;732;p4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4" name="Google Shape;734;p44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OS 기능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5" name="Google Shape;735;p4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4"/>
          <p:cNvSpPr txBox="1"/>
          <p:nvPr/>
        </p:nvSpPr>
        <p:spPr>
          <a:xfrm>
            <a:off x="495800" y="1519655"/>
            <a:ext cx="98983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 작업방식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단일 작업: 한번에 하나의 작업만 처리.(MS-DOS)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작업: 동시에 두개 이상의 작업을 처리. 두 개 이상의 작업을 번갈아 가면서 조금씩 처리하는 방식. 이를 시분할이라고 함.</a:t>
            </a:r>
            <a:endParaRPr/>
          </a:p>
        </p:txBody>
      </p:sp>
      <p:pic>
        <p:nvPicPr>
          <p:cNvPr id="738" name="Google Shape;738;p44" descr="운영체제 개념완성] 3강. 운영체제 시스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4254" y="3219534"/>
            <a:ext cx="6583796" cy="275115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FCADF0D2-93D6-42B5-8F23-96FDC620C94B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5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45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45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45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45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45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5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0" name="Google Shape;750;p45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751" name="Google Shape;751;p45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2" name="Google Shape;752;p45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3" name="Google Shape;753;p45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OS 기능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4" name="Google Shape;754;p4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5"/>
          <p:cNvSpPr txBox="1"/>
          <p:nvPr/>
        </p:nvSpPr>
        <p:spPr>
          <a:xfrm>
            <a:off x="495800" y="1519655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주기억 장치(RAM) 관리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주기억 장치의 어느 부분이 어떤 프로그램에 의해 사용되고 있는가를 관리한다. 프로그램 실행에 주기억장치가 필요할 때 할당하고 더 이상 필요하지 않게 될 때 회수한다.</a:t>
            </a:r>
            <a:endParaRPr/>
          </a:p>
        </p:txBody>
      </p:sp>
      <p:sp>
        <p:nvSpPr>
          <p:cNvPr id="757" name="Google Shape;757;p45"/>
          <p:cNvSpPr txBox="1"/>
          <p:nvPr/>
        </p:nvSpPr>
        <p:spPr>
          <a:xfrm>
            <a:off x="495799" y="2832116"/>
            <a:ext cx="9898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외 프로그램 및 사용자 보호, 가상 기억 장치, 프로세스 관리, 사용자 인터페이스 등.</a:t>
            </a:r>
            <a:endParaRPr/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A849223B-D348-4494-8785-458C47CC04EC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6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3" name="Google Shape;763;p46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p46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46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6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46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46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9" name="Google Shape;769;p46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770" name="Google Shape;770;p46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46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2" name="Google Shape;772;p46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OS 종류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3" name="Google Shape;773;p46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6"/>
          <p:cNvSpPr txBox="1"/>
          <p:nvPr/>
        </p:nvSpPr>
        <p:spPr>
          <a:xfrm>
            <a:off x="495800" y="1519655"/>
            <a:ext cx="9898375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OS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마이크로소프트사에서 만든 GUI 운영체제.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오래된 역사의 운영체제로서 대기업의 서버 컴퓨터, 통신용 서버 등에 많이 사용됨.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리누스 토발즈가 1991년 UNIX 교재를 보고 만든 운영체제. 공개 후 Linux는 오픈소스 방식으로 전 세계의 수많은 개발자들이 자신이 원하는 기능을 추가하여 다시 공개하는 방식으로 발전해감. (수많은 배포판과 버전들이 존재)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 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스티브 잡스가 만든 매킨토시 전용 운영체제. 오직 매킨토시 전용 컴퓨터, 호환 시스템에서만 작동하기 때문에 문서 편집이나 그래픽 분야에서 큰 인기.</a:t>
            </a:r>
            <a:endParaRPr/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B9CB753B-DE72-431F-A910-96DFF54D9035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7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47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2" name="Google Shape;782;p47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783" name="Google Shape;783;p47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47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0" name="Google Shape;790;p47"/>
          <p:cNvSpPr/>
          <p:nvPr/>
        </p:nvSpPr>
        <p:spPr>
          <a:xfrm>
            <a:off x="330276" y="1022889"/>
            <a:ext cx="5693917" cy="166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 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04. 데이터베이스</a:t>
            </a:r>
            <a:endParaRPr sz="8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47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47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3" name="Google Shape;793;p4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15;p28">
            <a:extLst>
              <a:ext uri="{FF2B5EF4-FFF2-40B4-BE49-F238E27FC236}">
                <a16:creationId xmlns:a16="http://schemas.microsoft.com/office/drawing/2014/main" id="{6D92118C-D78E-4E54-B405-860E596CF63C}"/>
              </a:ext>
            </a:extLst>
          </p:cNvPr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1997302" y="1463449"/>
            <a:ext cx="7400398" cy="4781725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16" name="Google Shape;116;p1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" name="Google Shape;118;p14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2332906" y="2067182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2332906" y="2813907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2332906" y="3569021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2332906" y="4324135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332906" y="5125280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2978802" y="2113213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정보화 시대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987020" y="2842317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컴퓨터구조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2978802" y="3615052"/>
            <a:ext cx="2927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2987020" y="5171311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81361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5;p14">
            <a:extLst>
              <a:ext uri="{FF2B5EF4-FFF2-40B4-BE49-F238E27FC236}">
                <a16:creationId xmlns:a16="http://schemas.microsoft.com/office/drawing/2014/main" id="{DE5F612C-5707-431D-A712-C20C4AA2BFD7}"/>
              </a:ext>
            </a:extLst>
          </p:cNvPr>
          <p:cNvSpPr txBox="1"/>
          <p:nvPr/>
        </p:nvSpPr>
        <p:spPr>
          <a:xfrm>
            <a:off x="2978802" y="4370166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4;p14">
            <a:extLst>
              <a:ext uri="{FF2B5EF4-FFF2-40B4-BE49-F238E27FC236}">
                <a16:creationId xmlns:a16="http://schemas.microsoft.com/office/drawing/2014/main" id="{17B8C1B0-C855-4637-844D-D70A6A7E48F3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27" name="Google Shape;119;p14">
            <a:extLst>
              <a:ext uri="{FF2B5EF4-FFF2-40B4-BE49-F238E27FC236}">
                <a16:creationId xmlns:a16="http://schemas.microsoft.com/office/drawing/2014/main" id="{D9D0CDDF-65F6-4A5F-8186-996DCAD1B95D}"/>
              </a:ext>
            </a:extLst>
          </p:cNvPr>
          <p:cNvSpPr/>
          <p:nvPr/>
        </p:nvSpPr>
        <p:spPr>
          <a:xfrm>
            <a:off x="6282922" y="3275301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20;p14">
            <a:extLst>
              <a:ext uri="{FF2B5EF4-FFF2-40B4-BE49-F238E27FC236}">
                <a16:creationId xmlns:a16="http://schemas.microsoft.com/office/drawing/2014/main" id="{75B93CD8-4847-458A-93FC-A9686155174F}"/>
              </a:ext>
            </a:extLst>
          </p:cNvPr>
          <p:cNvSpPr/>
          <p:nvPr/>
        </p:nvSpPr>
        <p:spPr>
          <a:xfrm>
            <a:off x="6282922" y="4022026"/>
            <a:ext cx="461394" cy="4613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24;p14">
            <a:extLst>
              <a:ext uri="{FF2B5EF4-FFF2-40B4-BE49-F238E27FC236}">
                <a16:creationId xmlns:a16="http://schemas.microsoft.com/office/drawing/2014/main" id="{63B0350A-EE7F-4DD3-9195-77D9B20C2578}"/>
              </a:ext>
            </a:extLst>
          </p:cNvPr>
          <p:cNvSpPr txBox="1"/>
          <p:nvPr/>
        </p:nvSpPr>
        <p:spPr>
          <a:xfrm>
            <a:off x="6928818" y="3321332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기본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25;p14">
            <a:extLst>
              <a:ext uri="{FF2B5EF4-FFF2-40B4-BE49-F238E27FC236}">
                <a16:creationId xmlns:a16="http://schemas.microsoft.com/office/drawing/2014/main" id="{4624AB75-07EE-46DE-919C-0825674DE86D}"/>
              </a:ext>
            </a:extLst>
          </p:cNvPr>
          <p:cNvSpPr txBox="1"/>
          <p:nvPr/>
        </p:nvSpPr>
        <p:spPr>
          <a:xfrm>
            <a:off x="6937036" y="4050436"/>
            <a:ext cx="24606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워드클라우드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8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48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48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48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48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48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48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6" name="Google Shape;806;p48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807" name="Google Shape;807;p48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9" name="Google Shape;809;p48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데이터베이스 개념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0" name="Google Shape;810;p4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8"/>
          <p:cNvSpPr txBox="1"/>
          <p:nvPr/>
        </p:nvSpPr>
        <p:spPr>
          <a:xfrm>
            <a:off x="495800" y="1519655"/>
            <a:ext cx="98983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데이터베이스(DB)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서로 관련 있는 데이터들의 집합체로서, 각테이블은 상호 유기적 관계에 의해 구성되어있음.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관리 시스템(DBMS)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데이터베이스를 보다 편리하게 조작할 수 있도록 해주는 소프트웨어 시스템.</a:t>
            </a:r>
            <a:endParaRPr/>
          </a:p>
        </p:txBody>
      </p:sp>
      <p:pic>
        <p:nvPicPr>
          <p:cNvPr id="813" name="Google Shape;81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904" y="3177991"/>
            <a:ext cx="5813660" cy="33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EF9F1FC8-3611-4B92-B4E5-C8F9621332CD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4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4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4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p4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3" name="Google Shape;823;p4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4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5" name="Google Shape;825;p4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826" name="Google Shape;826;p4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7" name="Google Shape;827;p4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8" name="Google Shape;828;p49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관계형 데이터베이스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9" name="Google Shape;829;p4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49"/>
          <p:cNvSpPr txBox="1"/>
          <p:nvPr/>
        </p:nvSpPr>
        <p:spPr>
          <a:xfrm>
            <a:off x="495800" y="1519655"/>
            <a:ext cx="989837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 모델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1970년 에드가 코드에 의해 제안됨. 데이터가 2차원 테이블 형태로 저장됨.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데이터베이스(Relation Data Base)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 모델을 기반으로 하며, 2차원 테이블 형태로 표현되고, 데이터베이스는 테이블들의 집합체로 나타냄.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데이터베이스 시스템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실제 데이터에 접근할 때는 검색하려는 데이터 값이나 테이블 이름만 명시하면 됨.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구축이나 조작 및 검색에 편리한 언어를 SQL(Structed Query Language) 이라고 함.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IBM에서 처음 개발하여 현대 ISO 국제 표준으로 대부분이 표준으로 사용함.</a:t>
            </a:r>
            <a:endParaRPr/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0715CAC4-2F54-425B-885B-F8B2CBA36EB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0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50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50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50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50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50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50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3" name="Google Shape;843;p50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844" name="Google Shape;844;p50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p50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6" name="Google Shape;846;p50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관계형 데이터베이스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7" name="Google Shape;847;p5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50"/>
          <p:cNvSpPr txBox="1"/>
          <p:nvPr/>
        </p:nvSpPr>
        <p:spPr>
          <a:xfrm>
            <a:off x="495800" y="1519655"/>
            <a:ext cx="98983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데이터베이스 기본구조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키(Key): 테이블 내의 식별자 기능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투플(Tuple): 테이블의 행(레코드 단위)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속성(Attribute): 테이블의 열 </a:t>
            </a:r>
            <a:endParaRPr/>
          </a:p>
        </p:txBody>
      </p:sp>
      <p:pic>
        <p:nvPicPr>
          <p:cNvPr id="850" name="Google Shape;85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4080" y="3340894"/>
            <a:ext cx="696277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9B51BB60-CD98-4BF9-A799-E829DB2FCB76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51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51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51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51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51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1" name="Google Shape;861;p51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2" name="Google Shape;862;p51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863" name="Google Shape;863;p51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4" name="Google Shape;864;p51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5" name="Google Shape;865;p51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관계형 데이터베이스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6" name="Google Shape;866;p51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1"/>
          <p:cNvSpPr txBox="1"/>
          <p:nvPr/>
        </p:nvSpPr>
        <p:spPr>
          <a:xfrm>
            <a:off x="495800" y="1519655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스키마(Schema)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데이터베이스를 구성하는 레코드의 크기, 키의 정의, 레코드와 레코드의 관계, 검색방법 등을  정의한 것. 간단히, 데이터베이스의 설계도를 말함.</a:t>
            </a:r>
            <a:endParaRPr/>
          </a:p>
        </p:txBody>
      </p:sp>
      <p:pic>
        <p:nvPicPr>
          <p:cNvPr id="869" name="Google Shape;8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667" y="2663992"/>
            <a:ext cx="63055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38C01CE5-5485-4333-862A-6291DE7AF5E5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52" descr="오라클 클라우드 새로 만든 머신에서 기존 머신의 공용 IP주소 사용하기 - cola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825" y="1039273"/>
            <a:ext cx="3782678" cy="378267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2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52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52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52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52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52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52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2" name="Google Shape;882;p52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883" name="Google Shape;883;p52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5" name="Google Shape;885;p52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관계형 데이터베이스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6" name="Google Shape;886;p52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52"/>
          <p:cNvSpPr txBox="1"/>
          <p:nvPr/>
        </p:nvSpPr>
        <p:spPr>
          <a:xfrm>
            <a:off x="495800" y="1519655"/>
            <a:ext cx="9898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관계형 데이터베이스 시스템 종류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9" name="Google Shape;889;p52" descr="MySQL InnoDB History란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2563" y="4135246"/>
            <a:ext cx="3206940" cy="165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2" descr="PostgreSQL: 실행중인 쿼리 확인 및 실행 취소 방법 - 개발자스럽다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3136" y="2035982"/>
            <a:ext cx="308371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52" descr="SQL Server Tutorial"/>
          <p:cNvSpPr/>
          <p:nvPr/>
        </p:nvSpPr>
        <p:spPr>
          <a:xfrm>
            <a:off x="7021630" y="344568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52" descr="MS SQL Server] #1_SQL Server 2014 설치하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02549" y="1928845"/>
            <a:ext cx="3289658" cy="2025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34;p14">
            <a:extLst>
              <a:ext uri="{FF2B5EF4-FFF2-40B4-BE49-F238E27FC236}">
                <a16:creationId xmlns:a16="http://schemas.microsoft.com/office/drawing/2014/main" id="{BF71630C-523E-4450-9154-F3E76F4B8E90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3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p53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9" name="Google Shape;899;p53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900" name="Google Shape;900;p53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2" name="Google Shape;902;p53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3" name="Google Shape;903;p53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07" name="Google Shape;907;p53"/>
          <p:cNvSpPr/>
          <p:nvPr/>
        </p:nvSpPr>
        <p:spPr>
          <a:xfrm>
            <a:off x="330276" y="1022889"/>
            <a:ext cx="5693917" cy="166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 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05. 인터넷</a:t>
            </a:r>
            <a:endParaRPr sz="8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53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53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0" name="Google Shape;910;p5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15;p28">
            <a:extLst>
              <a:ext uri="{FF2B5EF4-FFF2-40B4-BE49-F238E27FC236}">
                <a16:creationId xmlns:a16="http://schemas.microsoft.com/office/drawing/2014/main" id="{9253EB33-267C-4B04-BF3B-183A99340043}"/>
              </a:ext>
            </a:extLst>
          </p:cNvPr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</a:t>
            </a:r>
            <a:r>
              <a:rPr lang="ko-KR" altLang="en-US" sz="40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sz="48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4F218-D7A3-4C81-8CA3-938F32CD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02" y="1507889"/>
            <a:ext cx="8315325" cy="4718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141D0-52EA-43AC-9202-36217393E40B}"/>
              </a:ext>
            </a:extLst>
          </p:cNvPr>
          <p:cNvSpPr txBox="1"/>
          <p:nvPr/>
        </p:nvSpPr>
        <p:spPr>
          <a:xfrm>
            <a:off x="152400" y="1477339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웹 동작 정리</a:t>
            </a: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5CC6386E-5855-4139-BAB3-435DBB1B5A2E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54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54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54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54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54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54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3" name="Google Shape;923;p54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924" name="Google Shape;924;p54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54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26" name="Google Shape;926;p54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프로토콜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7" name="Google Shape;927;p54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4"/>
          <p:cNvSpPr txBox="1"/>
          <p:nvPr/>
        </p:nvSpPr>
        <p:spPr>
          <a:xfrm>
            <a:off x="495800" y="1519655"/>
            <a:ext cx="989837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프로토콜(약속)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간 정보를 교환할 때 데이터의 형식이나 통신 순서 등을 미리 일치시켜야 통신이 가능하다. 이러한 컴퓨터간의 정보를 주고받기 위한 일종의 규칙이나 약속을 프로토콜이라고 한다.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대표적인 프로토콜에는 TCP(Transmission Control Protocol), IP(Internet Protocol), HTTP(Hyper Text Transfer Protocol) 등이 있다.</a:t>
            </a:r>
            <a:endParaRPr/>
          </a:p>
        </p:txBody>
      </p:sp>
      <p:sp>
        <p:nvSpPr>
          <p:cNvPr id="930" name="Google Shape;930;p54"/>
          <p:cNvSpPr txBox="1"/>
          <p:nvPr/>
        </p:nvSpPr>
        <p:spPr>
          <a:xfrm>
            <a:off x="495800" y="3577423"/>
            <a:ext cx="9898375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 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DTE 간의 통신방식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-단방향, 반이중, 전이중 통신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DTE(Data Terminal Equipment): 통신망에서 네트워크 끝에 붙은 장비들. 컴퓨터, 스마트폰 등 </a:t>
            </a:r>
            <a:endParaRPr/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648FF5C2-DC17-412E-814A-EE41BAF293A0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5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55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p55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55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9" name="Google Shape;939;p55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p55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55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2" name="Google Shape;942;p55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943" name="Google Shape;943;p55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4" name="Google Shape;944;p55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5" name="Google Shape;945;p55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프로토콜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6" name="Google Shape;946;p55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5"/>
          <p:cNvSpPr txBox="1"/>
          <p:nvPr/>
        </p:nvSpPr>
        <p:spPr>
          <a:xfrm>
            <a:off x="495800" y="1519655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단방향 통신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한 DTE는 송신 기능만 다른 DTE는 수신 기능만 가지고 있어 한방향으로만 전송되는 통신방식. Ex) TV, 라디오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9" name="Google Shape;94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374" y="2552385"/>
            <a:ext cx="6753225" cy="114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8374" y="5307523"/>
            <a:ext cx="68199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5"/>
          <p:cNvSpPr txBox="1"/>
          <p:nvPr/>
        </p:nvSpPr>
        <p:spPr>
          <a:xfrm>
            <a:off x="495800" y="3986595"/>
            <a:ext cx="9898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반이중 통신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통신하는 두 DTE가 시간적으로 교대로 데이터를 교환하는 방식의 통신방식. Ex) 무전기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34;p14">
            <a:extLst>
              <a:ext uri="{FF2B5EF4-FFF2-40B4-BE49-F238E27FC236}">
                <a16:creationId xmlns:a16="http://schemas.microsoft.com/office/drawing/2014/main" id="{FE778210-8504-4FDF-9D69-F04DAAF87E69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6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p56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56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56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56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56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2" name="Google Shape;962;p56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3" name="Google Shape;963;p56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964" name="Google Shape;964;p56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5" name="Google Shape;965;p56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66" name="Google Shape;966;p56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프로토콜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7" name="Google Shape;967;p56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6"/>
          <p:cNvSpPr txBox="1"/>
          <p:nvPr/>
        </p:nvSpPr>
        <p:spPr>
          <a:xfrm>
            <a:off x="596776" y="1762206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전이중 통신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통신하는 두 DTE가 동시에 데이터를 주고받는 방식으로 송신과 수신을 독립적으로 할 수 있는 두 개의 채널이 필요함.</a:t>
            </a:r>
            <a:endParaRPr/>
          </a:p>
        </p:txBody>
      </p:sp>
      <p:pic>
        <p:nvPicPr>
          <p:cNvPr id="970" name="Google Shape;97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6050" y="3067606"/>
            <a:ext cx="6819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A4968C35-E982-4D0B-B218-DD67204498FE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3495675" y="3067049"/>
            <a:ext cx="8696325" cy="1967205"/>
          </a:xfrm>
          <a:custGeom>
            <a:avLst/>
            <a:gdLst/>
            <a:ahLst/>
            <a:cxnLst/>
            <a:rect l="l" t="t" r="r" b="b"/>
            <a:pathLst>
              <a:path w="8696325" h="6858000" extrusionOk="0">
                <a:moveTo>
                  <a:pt x="2876550" y="0"/>
                </a:moveTo>
                <a:lnTo>
                  <a:pt x="8696325" y="0"/>
                </a:lnTo>
                <a:lnTo>
                  <a:pt x="8696325" y="6858000"/>
                </a:lnTo>
                <a:lnTo>
                  <a:pt x="0" y="6858000"/>
                </a:lnTo>
                <a:lnTo>
                  <a:pt x="2876550" y="0"/>
                </a:lnTo>
                <a:close/>
              </a:path>
            </a:pathLst>
          </a:custGeom>
          <a:solidFill>
            <a:srgbClr val="F2F2F2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0" y="3868590"/>
            <a:ext cx="5840449" cy="483977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5787762" y="1763945"/>
            <a:ext cx="6984571" cy="3747100"/>
            <a:chOff x="9316016" y="-36501"/>
            <a:chExt cx="3178677" cy="1705304"/>
          </a:xfrm>
        </p:grpSpPr>
        <p:sp>
          <p:nvSpPr>
            <p:cNvPr id="142" name="Google Shape;142;p15"/>
            <p:cNvSpPr/>
            <p:nvPr/>
          </p:nvSpPr>
          <p:spPr>
            <a:xfrm>
              <a:off x="10443136" y="1011985"/>
              <a:ext cx="2014820" cy="220417"/>
            </a:xfrm>
            <a:prstGeom prst="ellipse">
              <a:avLst/>
            </a:prstGeom>
            <a:solidFill>
              <a:schemeClr val="dk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9353279" y="710453"/>
              <a:ext cx="811067" cy="336039"/>
            </a:xfrm>
            <a:custGeom>
              <a:avLst/>
              <a:gdLst/>
              <a:ahLst/>
              <a:cxnLst/>
              <a:rect l="l" t="t" r="r" b="b"/>
              <a:pathLst>
                <a:path w="1182678" h="490004" extrusionOk="0">
                  <a:moveTo>
                    <a:pt x="0" y="0"/>
                  </a:moveTo>
                  <a:lnTo>
                    <a:pt x="10523" y="44051"/>
                  </a:lnTo>
                  <a:cubicBezTo>
                    <a:pt x="28382" y="99878"/>
                    <a:pt x="56428" y="156896"/>
                    <a:pt x="95057" y="195260"/>
                  </a:cubicBezTo>
                  <a:cubicBezTo>
                    <a:pt x="172315" y="271989"/>
                    <a:pt x="278413" y="312735"/>
                    <a:pt x="450657" y="360360"/>
                  </a:cubicBezTo>
                  <a:cubicBezTo>
                    <a:pt x="622901" y="407985"/>
                    <a:pt x="1007869" y="522814"/>
                    <a:pt x="1128519" y="481010"/>
                  </a:cubicBezTo>
                  <a:cubicBezTo>
                    <a:pt x="1143600" y="475785"/>
                    <a:pt x="1155974" y="467500"/>
                    <a:pt x="1166038" y="456822"/>
                  </a:cubicBezTo>
                  <a:lnTo>
                    <a:pt x="1182678" y="429717"/>
                  </a:lnTo>
                  <a:lnTo>
                    <a:pt x="1150175" y="391973"/>
                  </a:lnTo>
                  <a:cubicBezTo>
                    <a:pt x="958477" y="202493"/>
                    <a:pt x="480695" y="68433"/>
                    <a:pt x="34948" y="41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9316016" y="683825"/>
              <a:ext cx="1515225" cy="532348"/>
            </a:xfrm>
            <a:custGeom>
              <a:avLst/>
              <a:gdLst/>
              <a:ahLst/>
              <a:cxnLst/>
              <a:rect l="l" t="t" r="r" b="b"/>
              <a:pathLst>
                <a:path w="2209463" h="776257" extrusionOk="0">
                  <a:moveTo>
                    <a:pt x="489909" y="125"/>
                  </a:moveTo>
                  <a:cubicBezTo>
                    <a:pt x="217043" y="-2545"/>
                    <a:pt x="36756" y="37435"/>
                    <a:pt x="83255" y="126136"/>
                  </a:cubicBezTo>
                  <a:cubicBezTo>
                    <a:pt x="83255" y="340978"/>
                    <a:pt x="-104070" y="717744"/>
                    <a:pt x="83255" y="770661"/>
                  </a:cubicBezTo>
                  <a:cubicBezTo>
                    <a:pt x="774117" y="765369"/>
                    <a:pt x="2119028" y="795003"/>
                    <a:pt x="2155840" y="754786"/>
                  </a:cubicBezTo>
                  <a:cubicBezTo>
                    <a:pt x="2228306" y="654244"/>
                    <a:pt x="2223489" y="562074"/>
                    <a:pt x="2164403" y="479317"/>
                  </a:cubicBezTo>
                  <a:lnTo>
                    <a:pt x="2155126" y="468545"/>
                  </a:lnTo>
                  <a:lnTo>
                    <a:pt x="2138486" y="495650"/>
                  </a:lnTo>
                  <a:cubicBezTo>
                    <a:pt x="2128422" y="506328"/>
                    <a:pt x="2116048" y="514613"/>
                    <a:pt x="2100967" y="519838"/>
                  </a:cubicBezTo>
                  <a:cubicBezTo>
                    <a:pt x="1980317" y="561642"/>
                    <a:pt x="1595349" y="446813"/>
                    <a:pt x="1423105" y="399188"/>
                  </a:cubicBezTo>
                  <a:cubicBezTo>
                    <a:pt x="1250861" y="351563"/>
                    <a:pt x="1144763" y="310817"/>
                    <a:pt x="1067505" y="234088"/>
                  </a:cubicBezTo>
                  <a:cubicBezTo>
                    <a:pt x="1028876" y="195724"/>
                    <a:pt x="1000830" y="138706"/>
                    <a:pt x="982971" y="82879"/>
                  </a:cubicBezTo>
                  <a:lnTo>
                    <a:pt x="972448" y="38828"/>
                  </a:lnTo>
                  <a:lnTo>
                    <a:pt x="788665" y="16785"/>
                  </a:lnTo>
                  <a:cubicBezTo>
                    <a:pt x="682107" y="6643"/>
                    <a:pt x="580865" y="1014"/>
                    <a:pt x="489909" y="1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 rot="-1678994">
              <a:off x="9434578" y="560084"/>
              <a:ext cx="1045847" cy="327146"/>
            </a:xfrm>
            <a:custGeom>
              <a:avLst/>
              <a:gdLst/>
              <a:ahLst/>
              <a:cxnLst/>
              <a:rect l="l" t="t" r="r" b="b"/>
              <a:pathLst>
                <a:path w="1525028" h="477036" extrusionOk="0">
                  <a:moveTo>
                    <a:pt x="1468801" y="214190"/>
                  </a:moveTo>
                  <a:cubicBezTo>
                    <a:pt x="1513862" y="249633"/>
                    <a:pt x="1535843" y="309823"/>
                    <a:pt x="1519804" y="368610"/>
                  </a:cubicBezTo>
                  <a:lnTo>
                    <a:pt x="1519803" y="368610"/>
                  </a:lnTo>
                  <a:cubicBezTo>
                    <a:pt x="1498419" y="446992"/>
                    <a:pt x="1417541" y="493197"/>
                    <a:pt x="1339159" y="471813"/>
                  </a:cubicBezTo>
                  <a:lnTo>
                    <a:pt x="679665" y="291884"/>
                  </a:lnTo>
                  <a:lnTo>
                    <a:pt x="657316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11617" y="4979"/>
                  </a:lnTo>
                  <a:lnTo>
                    <a:pt x="757106" y="8038"/>
                  </a:lnTo>
                  <a:lnTo>
                    <a:pt x="1416601" y="187965"/>
                  </a:lnTo>
                  <a:cubicBezTo>
                    <a:pt x="1436196" y="193311"/>
                    <a:pt x="1453781" y="202376"/>
                    <a:pt x="1468801" y="214190"/>
                  </a:cubicBezTo>
                  <a:close/>
                </a:path>
              </a:pathLst>
            </a:custGeom>
            <a:solidFill>
              <a:srgbClr val="EEB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 rot="-1544509">
              <a:off x="9587823" y="413948"/>
              <a:ext cx="1796587" cy="909859"/>
            </a:xfrm>
            <a:custGeom>
              <a:avLst/>
              <a:gdLst/>
              <a:ahLst/>
              <a:cxnLst/>
              <a:rect l="l" t="t" r="r" b="b"/>
              <a:pathLst>
                <a:path w="2619739" h="1326733" extrusionOk="0">
                  <a:moveTo>
                    <a:pt x="1415648" y="89672"/>
                  </a:moveTo>
                  <a:lnTo>
                    <a:pt x="2237524" y="589190"/>
                  </a:lnTo>
                  <a:cubicBezTo>
                    <a:pt x="2699822" y="571604"/>
                    <a:pt x="2921258" y="1283831"/>
                    <a:pt x="1842251" y="1326733"/>
                  </a:cubicBezTo>
                  <a:cubicBezTo>
                    <a:pt x="1671777" y="1276395"/>
                    <a:pt x="1470968" y="1190282"/>
                    <a:pt x="1300494" y="1139944"/>
                  </a:cubicBezTo>
                  <a:lnTo>
                    <a:pt x="1049755" y="1100730"/>
                  </a:lnTo>
                  <a:lnTo>
                    <a:pt x="1050551" y="1096224"/>
                  </a:lnTo>
                  <a:lnTo>
                    <a:pt x="1005684" y="1084765"/>
                  </a:lnTo>
                  <a:lnTo>
                    <a:pt x="577058" y="878095"/>
                  </a:lnTo>
                  <a:cubicBezTo>
                    <a:pt x="510795" y="846145"/>
                    <a:pt x="473367" y="778444"/>
                    <a:pt x="476766" y="709317"/>
                  </a:cubicBezTo>
                  <a:lnTo>
                    <a:pt x="494218" y="640987"/>
                  </a:lnTo>
                  <a:lnTo>
                    <a:pt x="536814" y="584780"/>
                  </a:lnTo>
                  <a:cubicBezTo>
                    <a:pt x="588784" y="539072"/>
                    <a:pt x="665063" y="526197"/>
                    <a:pt x="731326" y="558147"/>
                  </a:cubicBezTo>
                  <a:lnTo>
                    <a:pt x="980118" y="678106"/>
                  </a:lnTo>
                  <a:lnTo>
                    <a:pt x="979639" y="676664"/>
                  </a:lnTo>
                  <a:lnTo>
                    <a:pt x="1010115" y="693605"/>
                  </a:lnTo>
                  <a:cubicBezTo>
                    <a:pt x="1048783" y="713241"/>
                    <a:pt x="1086932" y="730754"/>
                    <a:pt x="1119061" y="743162"/>
                  </a:cubicBezTo>
                  <a:cubicBezTo>
                    <a:pt x="1183319" y="767977"/>
                    <a:pt x="1237996" y="780682"/>
                    <a:pt x="1283609" y="780203"/>
                  </a:cubicBezTo>
                  <a:cubicBezTo>
                    <a:pt x="1329221" y="779725"/>
                    <a:pt x="1369834" y="764941"/>
                    <a:pt x="1392734" y="740294"/>
                  </a:cubicBezTo>
                  <a:cubicBezTo>
                    <a:pt x="1415633" y="715646"/>
                    <a:pt x="1429659" y="666453"/>
                    <a:pt x="1421003" y="632319"/>
                  </a:cubicBezTo>
                  <a:cubicBezTo>
                    <a:pt x="1412348" y="598184"/>
                    <a:pt x="1390191" y="575604"/>
                    <a:pt x="1340799" y="535488"/>
                  </a:cubicBezTo>
                  <a:cubicBezTo>
                    <a:pt x="1291409" y="495372"/>
                    <a:pt x="1175129" y="420360"/>
                    <a:pt x="1124659" y="391619"/>
                  </a:cubicBezTo>
                  <a:cubicBezTo>
                    <a:pt x="1074189" y="362878"/>
                    <a:pt x="1083932" y="373744"/>
                    <a:pt x="1037981" y="363043"/>
                  </a:cubicBezTo>
                  <a:cubicBezTo>
                    <a:pt x="1015006" y="357694"/>
                    <a:pt x="978931" y="348671"/>
                    <a:pt x="943010" y="341044"/>
                  </a:cubicBezTo>
                  <a:lnTo>
                    <a:pt x="923600" y="337408"/>
                  </a:lnTo>
                  <a:lnTo>
                    <a:pt x="924882" y="333269"/>
                  </a:lnTo>
                  <a:lnTo>
                    <a:pt x="709773" y="297393"/>
                  </a:lnTo>
                  <a:lnTo>
                    <a:pt x="665902" y="280656"/>
                  </a:lnTo>
                  <a:lnTo>
                    <a:pt x="140328" y="280656"/>
                  </a:lnTo>
                  <a:cubicBezTo>
                    <a:pt x="62827" y="280656"/>
                    <a:pt x="0" y="217829"/>
                    <a:pt x="0" y="140328"/>
                  </a:cubicBezTo>
                  <a:cubicBezTo>
                    <a:pt x="0" y="62827"/>
                    <a:pt x="62827" y="0"/>
                    <a:pt x="140328" y="0"/>
                  </a:cubicBezTo>
                  <a:lnTo>
                    <a:pt x="686954" y="0"/>
                  </a:lnTo>
                  <a:lnTo>
                    <a:pt x="727657" y="8218"/>
                  </a:lnTo>
                  <a:lnTo>
                    <a:pt x="758174" y="7181"/>
                  </a:lnTo>
                  <a:lnTo>
                    <a:pt x="1325773" y="101844"/>
                  </a:lnTo>
                  <a:close/>
                </a:path>
              </a:pathLst>
            </a:custGeom>
            <a:solidFill>
              <a:srgbClr val="F7C1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1055637">
              <a:off x="11212717" y="121571"/>
              <a:ext cx="117928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p15"/>
          <p:cNvSpPr/>
          <p:nvPr/>
        </p:nvSpPr>
        <p:spPr>
          <a:xfrm>
            <a:off x="330276" y="1022889"/>
            <a:ext cx="5693917" cy="166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Day 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01. 디지털 정보화 시대</a:t>
            </a:r>
            <a:endParaRPr sz="8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3495675" y="5034248"/>
            <a:ext cx="8696325" cy="18705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3714751" y="5221302"/>
            <a:ext cx="8477250" cy="163468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01;p13" descr="화살이(가) 표시된 사진&#10;&#10;자동 생성된 설명">
            <a:extLst>
              <a:ext uri="{FF2B5EF4-FFF2-40B4-BE49-F238E27FC236}">
                <a16:creationId xmlns:a16="http://schemas.microsoft.com/office/drawing/2014/main" id="{B618CBA2-78E5-44F2-A8C9-4C2BB5544E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79" y="5034248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2;p13">
            <a:extLst>
              <a:ext uri="{FF2B5EF4-FFF2-40B4-BE49-F238E27FC236}">
                <a16:creationId xmlns:a16="http://schemas.microsoft.com/office/drawing/2014/main" id="{FBD905A4-2E9B-4795-AC7C-8E4C57FE0347}"/>
              </a:ext>
            </a:extLst>
          </p:cNvPr>
          <p:cNvSpPr txBox="1"/>
          <p:nvPr/>
        </p:nvSpPr>
        <p:spPr>
          <a:xfrm>
            <a:off x="305303" y="6216863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7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57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57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57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9" name="Google Shape;979;p57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57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57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2" name="Google Shape;982;p57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983" name="Google Shape;983;p57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4" name="Google Shape;984;p57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85" name="Google Shape;985;p57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근거리 통신망(LAN)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6" name="Google Shape;986;p5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7"/>
          <p:cNvSpPr txBox="1"/>
          <p:nvPr/>
        </p:nvSpPr>
        <p:spPr>
          <a:xfrm>
            <a:off x="596776" y="1762206"/>
            <a:ext cx="989837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LAN(Local Area Network)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집이나 학교, 회사와 같은 비교적 가까운 지역 내에 있는 컴퓨터들이 연결되어 있는 네트워크.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고품질의 전용선을 별도로 설치하여 전송속도가 빠르며 거리가 가깝기 때문에 전송지연이 작음.</a:t>
            </a:r>
            <a:endParaRPr/>
          </a:p>
        </p:txBody>
      </p:sp>
      <p:sp>
        <p:nvSpPr>
          <p:cNvPr id="989" name="Google Shape;989;p57"/>
          <p:cNvSpPr txBox="1"/>
          <p:nvPr/>
        </p:nvSpPr>
        <p:spPr>
          <a:xfrm>
            <a:off x="596776" y="3246769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 구성방식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-버스형: 버스라는 하나의 공통 선에 다수의 노드들이 접속되어있는 형태. 전송 충돌에 대비할 수 있는 프로토콜 필요.</a:t>
            </a:r>
            <a:endParaRPr/>
          </a:p>
        </p:txBody>
      </p:sp>
      <p:pic>
        <p:nvPicPr>
          <p:cNvPr id="990" name="Google Shape;99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9830" y="4184142"/>
            <a:ext cx="667702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C69B196A-7EF6-4C9F-93C4-F15EBDFD5D40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8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6" name="Google Shape;996;p58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58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58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58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58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58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2" name="Google Shape;1002;p58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03" name="Google Shape;1003;p58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05" name="Google Shape;1005;p58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근거리 통신망(LAN)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6" name="Google Shape;1006;p5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8"/>
          <p:cNvSpPr txBox="1"/>
          <p:nvPr/>
        </p:nvSpPr>
        <p:spPr>
          <a:xfrm>
            <a:off x="495801" y="1740224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 구성방식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-링(Ring)형: 노드들을 점 대 점 형태로 차례대로 연결하여 전체적으로 구성하는 방법. 링 상의 노드에서 단절이 일어나면 전체 네트워크가 단절되는 단점.</a:t>
            </a:r>
            <a:endParaRPr/>
          </a:p>
        </p:txBody>
      </p:sp>
      <p:pic>
        <p:nvPicPr>
          <p:cNvPr id="1009" name="Google Shape;100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5792" y="3013388"/>
            <a:ext cx="540067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CA8BC686-0AF8-4EA2-96E5-604F0932F804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5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5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5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5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p5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5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21" name="Google Shape;1021;p5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22" name="Google Shape;1022;p5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3" name="Google Shape;1023;p5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4" name="Google Shape;1024;p59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근거리 통신망(LAN)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5" name="Google Shape;1025;p5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9"/>
          <p:cNvSpPr txBox="1"/>
          <p:nvPr/>
        </p:nvSpPr>
        <p:spPr>
          <a:xfrm>
            <a:off x="495801" y="1740224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 구성방식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-스타(Star)형: 중앙의 제어 노드를 중심으로 각 노드들이 별처럼 연결되어있는 방식. 시스템 관리가 용이하지만 중앙제어노드의 신뢰도와 성능이 전체 시스템의 성능을 좌우하게 됨.</a:t>
            </a:r>
            <a:endParaRPr/>
          </a:p>
        </p:txBody>
      </p:sp>
      <p:pic>
        <p:nvPicPr>
          <p:cNvPr id="1028" name="Google Shape;102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0930" y="3209424"/>
            <a:ext cx="54959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3F3B3DC0-CE07-4C4C-B9F8-F0BCC4CD92A3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0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4" name="Google Shape;1034;p60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5" name="Google Shape;1035;p60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60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60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60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60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0" name="Google Shape;1040;p60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41" name="Google Shape;1041;p60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2" name="Google Shape;1042;p60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3" name="Google Shape;1043;p60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근거리 통신망(LAN)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4" name="Google Shape;1044;p60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0"/>
          <p:cNvSpPr txBox="1"/>
          <p:nvPr/>
        </p:nvSpPr>
        <p:spPr>
          <a:xfrm>
            <a:off x="495801" y="1740224"/>
            <a:ext cx="9898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 구성예시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7" name="Google Shape;104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1335" y="1507889"/>
            <a:ext cx="725805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C4D9D3D7-C281-426A-8E77-09195F91ECA2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645E97-7061-486B-9693-4E6B5714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20" y="2184449"/>
            <a:ext cx="6640465" cy="4485380"/>
          </a:xfrm>
          <a:prstGeom prst="rect">
            <a:avLst/>
          </a:prstGeom>
        </p:spPr>
      </p:pic>
      <p:sp>
        <p:nvSpPr>
          <p:cNvPr id="1052" name="Google Shape;1052;p61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3" name="Google Shape;1053;p61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p61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p61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61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7" name="Google Shape;1057;p61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p61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9" name="Google Shape;1059;p61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60" name="Google Shape;1060;p61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1" name="Google Shape;1061;p61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2" name="Google Shape;1062;p61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근거리 통신망(LAN)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3" name="Google Shape;1063;p61" descr="화살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1"/>
          <p:cNvSpPr txBox="1"/>
          <p:nvPr/>
        </p:nvSpPr>
        <p:spPr>
          <a:xfrm>
            <a:off x="495801" y="1740224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WAN(Wide Area Network)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LAN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과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LAN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사이를 연결하는 광대역 네트워크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KT,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SKT,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LG</a:t>
            </a:r>
            <a:endParaRPr dirty="0"/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2B3DEA83-ED13-4478-9E02-F46B699A5DFB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2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p62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2" name="Google Shape;1072;p62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3" name="Google Shape;1073;p62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p62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62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62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7" name="Google Shape;1077;p62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78" name="Google Shape;1078;p62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9" name="Google Shape;1079;p62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0" name="Google Shape;1080;p62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1" name="Google Shape;1081;p62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2"/>
          <p:cNvSpPr txBox="1"/>
          <p:nvPr/>
        </p:nvSpPr>
        <p:spPr>
          <a:xfrm>
            <a:off x="495801" y="1740224"/>
            <a:ext cx="989837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인터넷이란 여러 통신망을 하나로 연결한다는 의미의 ‘인터 네트워크(Inter-Network)’ 라는 말에서 시작되어 이제는 전 세계 컴퓨터들을 하나로 연결하는 거대한 컴퓨터 통신망을 의미한다.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인터넷은 클라이언트와 서버로 구성되며, TCP/IP라는 기본 프로토콜을 통해 동작함.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TCP/IP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인터넷에서 컴퓨터 간의 통신이 가능하도록 표준화하여 채택한 프로토콜.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전송제어 프로토콜(TCP/, Transmission Control Protocol)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프로토콜(IP, Internet Protocol)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인터넷에서 사용하는 응용 프로그램은 대부분 TCP/IP 프로토콜을 이용한다.</a:t>
            </a:r>
            <a:endParaRPr/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41BDAA30-6E76-4E76-857A-B4E93211798A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구성요소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인터넷은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IP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구축되며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게이트웨이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(Gateway),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(Router),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DNS등을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수많은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서버와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클라이언트로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구성되어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(Server)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서비스를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제공하는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프로그램이나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특히 웹사이트의 정보를 담고 있는 프로그램이나 컴퓨터를 웹서버라고 함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(Client)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서버가 제공하는 서비스를 이용하는 사용자나 사용자가 사용하는 기기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본인 혹은 웹 브라우저 등이 클라이언트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3B32DA84-E28E-4086-A59D-983E9373C9E8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주소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상에는 수많은 컴퓨터들이 연결되어 있기에 서로 구별하고 데이터를 보내고 받기 위한 고유의 번호가 필요한데 이를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주소라고 한다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사용되고 있는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체계는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IPv4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0~255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십진수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개를 점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(.)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구분하여 사용한다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즉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비트로 이론상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억개의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주소를 나타낼 수 있지만 인터넷의 발달에 따라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이마저도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부족해지는 현상이 발생했다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이에 대한 해결책으로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128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비트의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IPv6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사용이 증가하고 있다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Crocus">
            <a:extLst>
              <a:ext uri="{FF2B5EF4-FFF2-40B4-BE49-F238E27FC236}">
                <a16:creationId xmlns:a16="http://schemas.microsoft.com/office/drawing/2014/main" id="{4CFFF838-94A7-4495-9AAC-744C41C6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58" y="4302919"/>
            <a:ext cx="70961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1969A-55EF-474C-AD90-10D2718EDD1A}"/>
              </a:ext>
            </a:extLst>
          </p:cNvPr>
          <p:cNvSpPr txBox="1"/>
          <p:nvPr/>
        </p:nvSpPr>
        <p:spPr>
          <a:xfrm>
            <a:off x="12903200" y="1586335"/>
            <a:ext cx="360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Window+ R / </a:t>
            </a:r>
            <a:r>
              <a:rPr lang="en-US" altLang="ko-KR" dirty="0" err="1"/>
              <a:t>cmd</a:t>
            </a:r>
            <a:r>
              <a:rPr lang="ko-KR" altLang="en-US" dirty="0"/>
              <a:t> </a:t>
            </a:r>
            <a:r>
              <a:rPr lang="en-US" altLang="ko-KR" dirty="0"/>
              <a:t>/ ipconfig</a:t>
            </a:r>
            <a:endParaRPr lang="ko-KR" altLang="en-US" dirty="0"/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DB777586-5CBA-4F1B-AC4C-1B2608331B63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14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게이트웨이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(Gateway)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게이트웨이는 현재 사용자가 위치한 네트워크에서 다른 네트워크로 이동하기 위해 반드시 거쳐야하는 거점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9F16B-A304-4EA9-B343-334D81B36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915" y="2663513"/>
            <a:ext cx="7277100" cy="3990975"/>
          </a:xfrm>
          <a:prstGeom prst="rect">
            <a:avLst/>
          </a:prstGeom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C0F68375-5267-4607-9003-E91FA22CC67F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65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공인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IP/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IP(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게이트웨이 내에서 유효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=&gt; IP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고갈 방지</a:t>
            </a:r>
            <a:endParaRPr sz="1800" b="0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AA2F0-B920-439B-8E3A-9FAEB0876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512" y="2353646"/>
            <a:ext cx="6953250" cy="3800475"/>
          </a:xfrm>
          <a:prstGeom prst="rect">
            <a:avLst/>
          </a:prstGeom>
        </p:spPr>
      </p:pic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05DF0EB6-5D2D-4B33-8329-FAFC679CFB49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10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6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6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6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16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6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66" name="Google Shape;166;p16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8" name="Google Shape;168;p16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Analog-DIgital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16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/>
        </p:nvSpPr>
        <p:spPr>
          <a:xfrm>
            <a:off x="465992" y="1521069"/>
            <a:ext cx="524021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아날로그(Analog) 정보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끊어지지 않는 연속성을 가짐.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실제세계 정보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5307216" y="1468620"/>
            <a:ext cx="409239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디지털(Digital) 정보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최소 단위 bit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확연히 구분되는 이산적인 정보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- 0과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복제 가능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16" descr="샘플링 이론, 나이퀴스트 샘플링 레이트 : 네이버 블로그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615" y="2642230"/>
            <a:ext cx="4174702" cy="40116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CA864613-A80A-4C61-8B9C-49D2FF318AE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DHCP(Dynamic Host Configuration Protocol)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등을 자동적으로 제공해주는 프로토콜</a:t>
            </a:r>
            <a:endParaRPr lang="en-US" altLang="ko-KR" sz="18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서버가 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주소를 관리하며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컴퓨터는 부팅과정에서 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서버에 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주소를 요청하고 얻을 수 있다</a:t>
            </a:r>
            <a:r>
              <a:rPr lang="en-US" altLang="ko-KR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DNS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주소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게이트웨이 주소등을 할당해준다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할당은 임대라는 개념으로 이루어진다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임대기간 동안만 주소를 할당하고 그 기간에만 사용할 수 있도록 하고 후에 반납 절차를 거쳐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고갈을 막는다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주소가 더 필요하다면 기간 연장을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서버에 요청한다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92797A7F-B0C2-4A2F-879C-26872501FBE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2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네임</a:t>
            </a:r>
            <a:endParaRPr lang="en-US" altLang="ko-KR" sz="1800" b="0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주소인 숫자를 사람이 기억하기 쉬운 문자형태로 표현한 주소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www.naver.com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네임 시스템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(Domain Name System, DNS)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 네임은 반대로 컴퓨터가 이해할 수 없기 때문에 이를 다시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주소로 변경해주어야 한다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작업을 위해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주소와 도메인 네임을 쌍으로 저장하고 있는 데이터베이스를 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DNS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라고 한다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958EA9BB-C00B-4C04-9BB6-DE9AF3223C11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5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D77B31-6354-4CD6-9C4C-65CBF8B34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873" y="1507889"/>
            <a:ext cx="7010400" cy="4448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5F80E-5A60-4C7A-8D39-76C8BE8415FE}"/>
              </a:ext>
            </a:extLst>
          </p:cNvPr>
          <p:cNvSpPr txBox="1"/>
          <p:nvPr/>
        </p:nvSpPr>
        <p:spPr>
          <a:xfrm>
            <a:off x="13096875" y="1753718"/>
            <a:ext cx="151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Ipconfig /all</a:t>
            </a:r>
          </a:p>
          <a:p>
            <a:endParaRPr lang="ko-KR" altLang="en-US" dirty="0"/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8DE11C76-6C46-43F0-B116-1A5F57E8E90F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3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/>
          <p:nvPr/>
        </p:nvSpPr>
        <p:spPr>
          <a:xfrm>
            <a:off x="495801" y="1740224"/>
            <a:ext cx="989837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스위치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(Switch)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네트워크 내에서 데이터 전송을 수행하는 장비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(Router)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데이터가 출발지에서 목적지까지 정확하게 이동하는 것을 </a:t>
            </a:r>
            <a:r>
              <a:rPr lang="ko-KR" altLang="en-US" sz="1800" dirty="0" err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라우트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(Route)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라고 함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위한 최적의 경로를 찾아주는 장비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라우터는 최적의 경로를 찾아 데이터를 전송해야 하기 때문에 가격도 상당히 비싸고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제대로 운영을 위해서는 네트워크 고급 지식이 필요하다</a:t>
            </a: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tracert www.naver.com</a:t>
            </a:r>
          </a:p>
        </p:txBody>
      </p:sp>
      <p:sp>
        <p:nvSpPr>
          <p:cNvPr id="16" name="Google Shape;134;p14">
            <a:extLst>
              <a:ext uri="{FF2B5EF4-FFF2-40B4-BE49-F238E27FC236}">
                <a16:creationId xmlns:a16="http://schemas.microsoft.com/office/drawing/2014/main" id="{F3CFCBD1-138A-44C3-B41A-1397382BD03E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79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3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9" name="Google Shape;1089;p63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63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1" name="Google Shape;1091;p63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63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3" name="Google Shape;1093;p63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63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5" name="Google Shape;1095;p63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096" name="Google Shape;1096;p63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8" name="Google Shape;1098;p63"/>
          <p:cNvSpPr/>
          <p:nvPr/>
        </p:nvSpPr>
        <p:spPr>
          <a:xfrm>
            <a:off x="495801" y="188171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인터넷 시스템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9" name="Google Shape;1099;p63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4F218-D7A3-4C81-8CA3-938F32CD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02" y="1507889"/>
            <a:ext cx="8315325" cy="4718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141D0-52EA-43AC-9202-36217393E40B}"/>
              </a:ext>
            </a:extLst>
          </p:cNvPr>
          <p:cNvSpPr txBox="1"/>
          <p:nvPr/>
        </p:nvSpPr>
        <p:spPr>
          <a:xfrm>
            <a:off x="152400" y="1477339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j-ea"/>
                <a:ea typeface="+mj-ea"/>
              </a:rPr>
              <a:t>웹 동작 정리</a:t>
            </a:r>
            <a:r>
              <a:rPr lang="en-US" altLang="ko-KR" sz="1800" dirty="0">
                <a:latin typeface="+mj-ea"/>
                <a:ea typeface="+mj-ea"/>
              </a:rPr>
              <a:t>!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3E366F0A-B0A7-4C9B-8044-36805E431D7A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숭실대학교 로고">
            <a:extLst>
              <a:ext uri="{FF2B5EF4-FFF2-40B4-BE49-F238E27FC236}">
                <a16:creationId xmlns:a16="http://schemas.microsoft.com/office/drawing/2014/main" id="{D8B071C0-0052-441B-80CD-99FDC258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276" y="77732"/>
            <a:ext cx="5198701" cy="17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남성 코더, 사무실에서 프로젝트에서 작업하는 동안 두 개의 모니터가있는 컴퓨터를 사용하는 남성 프로그래머 일러스트 레이션 | 프리미엄  벡터">
            <a:extLst>
              <a:ext uri="{FF2B5EF4-FFF2-40B4-BE49-F238E27FC236}">
                <a16:creationId xmlns:a16="http://schemas.microsoft.com/office/drawing/2014/main" id="{668CE101-BC85-4D16-8CC2-BB5B5A5C4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400300"/>
            <a:ext cx="5962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6D5010-0E55-4A8B-B814-17FFC9046EE8}"/>
              </a:ext>
            </a:extLst>
          </p:cNvPr>
          <p:cNvSpPr/>
          <p:nvPr/>
        </p:nvSpPr>
        <p:spPr>
          <a:xfrm>
            <a:off x="0" y="1828800"/>
            <a:ext cx="12192000" cy="419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Thank You!!</a:t>
            </a:r>
            <a:endParaRPr lang="ko-KR" altLang="en-US" sz="24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CF4B1-A4F0-40F6-8197-EB7412A9635D}"/>
              </a:ext>
            </a:extLst>
          </p:cNvPr>
          <p:cNvSpPr/>
          <p:nvPr/>
        </p:nvSpPr>
        <p:spPr>
          <a:xfrm>
            <a:off x="5943600" y="2247900"/>
            <a:ext cx="6248400" cy="15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ADC6C-207B-41A6-B4F8-BEC297499A60}"/>
              </a:ext>
            </a:extLst>
          </p:cNvPr>
          <p:cNvSpPr txBox="1"/>
          <p:nvPr/>
        </p:nvSpPr>
        <p:spPr>
          <a:xfrm>
            <a:off x="5810250" y="3949869"/>
            <a:ext cx="6381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여러분은 소프트웨어를 배우기 위한 준비를 모두 마쳤습니다</a:t>
            </a:r>
            <a:r>
              <a:rPr lang="en-US" altLang="ko-KR" sz="20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이제 프로그래밍을 더 효율적이고 빠르게 제대로</a:t>
            </a:r>
            <a:endParaRPr lang="en-US" altLang="ko-KR" sz="20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배울 수 있을 것이라 믿습니다</a:t>
            </a:r>
            <a:r>
              <a:rPr lang="en-US" altLang="ko-KR" sz="2000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!</a:t>
            </a:r>
            <a:endParaRPr lang="ko-KR" altLang="en-US" sz="2000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pic>
        <p:nvPicPr>
          <p:cNvPr id="6" name="Google Shape;1099;p63" descr="화살이(가) 표시된 사진&#10;&#10;자동 생성된 설명">
            <a:extLst>
              <a:ext uri="{FF2B5EF4-FFF2-40B4-BE49-F238E27FC236}">
                <a16:creationId xmlns:a16="http://schemas.microsoft.com/office/drawing/2014/main" id="{F0E1E50E-2B19-4255-9221-46C035BAED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238" y="171450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4;p14">
            <a:extLst>
              <a:ext uri="{FF2B5EF4-FFF2-40B4-BE49-F238E27FC236}">
                <a16:creationId xmlns:a16="http://schemas.microsoft.com/office/drawing/2014/main" id="{1A659500-0B99-4729-A62E-5D04032139E9}"/>
              </a:ext>
            </a:extLst>
          </p:cNvPr>
          <p:cNvSpPr txBox="1"/>
          <p:nvPr/>
        </p:nvSpPr>
        <p:spPr>
          <a:xfrm>
            <a:off x="619862" y="1339632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93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17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7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7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7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7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5" name="Google Shape;185;p17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186" name="Google Shape;186;p17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8" name="Google Shape;188;p17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데이터의 표현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p17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 txBox="1"/>
          <p:nvPr/>
        </p:nvSpPr>
        <p:spPr>
          <a:xfrm>
            <a:off x="465992" y="1521069"/>
            <a:ext cx="524021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컴퓨터는 모든 정보를 숫자로 이해하고 계산한다.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 =&gt; 88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 =&gt; 90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워 =&gt; 98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2160772" y="2345783"/>
            <a:ext cx="2708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고마워 =&gt; 88 90 98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7456315" y="2345783"/>
            <a:ext cx="2708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Hello =&gt; 8 5 12 12 15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5594043" y="2022231"/>
            <a:ext cx="329711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 =&gt;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 =&gt;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 =&gt;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 =&gt;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=&gt; 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307730" y="4198588"/>
            <a:ext cx="420272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아스키코드(ASCII)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-미국에서 정의한 표준화 부호 체계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-프로그래밍에서 가장 기본적인 방식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7비트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128개의 고유한 값 정의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(1비트는 Parity Bit 통신 에러 검출용)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-숫자, 영어, 기본적인 연산자, (인쇄 전송 제어 용어)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096000" y="4198588"/>
            <a:ext cx="420272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유니코드(Unicode)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-전세계의 언어를 모은 국제 표준 체계-지속적인 업데이트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-2바이트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-한글: 완성형, 조합형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-UTF-8: 8진법 기반 유니코드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(아스키와 호환성)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4616497" y="4572000"/>
            <a:ext cx="1256765" cy="3692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9DF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4669604" y="5016468"/>
            <a:ext cx="1256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29DFCE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부족 현상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4;p14">
            <a:extLst>
              <a:ext uri="{FF2B5EF4-FFF2-40B4-BE49-F238E27FC236}">
                <a16:creationId xmlns:a16="http://schemas.microsoft.com/office/drawing/2014/main" id="{6B69D0A3-6A0F-464E-A240-F54FA477424E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8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8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8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8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8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11" name="Google Shape;211;p18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3" name="Google Shape;213;p18"/>
          <p:cNvSpPr/>
          <p:nvPr/>
        </p:nvSpPr>
        <p:spPr>
          <a:xfrm>
            <a:off x="530970" y="1705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데이터의 표현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p18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 descr="ASCII Code Table 아스키 코드 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7213" y="1232402"/>
            <a:ext cx="3981770" cy="56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/>
        </p:nvSpPr>
        <p:spPr>
          <a:xfrm>
            <a:off x="1422020" y="3244334"/>
            <a:ext cx="2416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ASCII 코드 표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34;p14">
            <a:extLst>
              <a:ext uri="{FF2B5EF4-FFF2-40B4-BE49-F238E27FC236}">
                <a16:creationId xmlns:a16="http://schemas.microsoft.com/office/drawing/2014/main" id="{83C5BAAD-ACBE-4CCC-9188-3CC1D0EF50AA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57375-EB3C-4B81-860B-C644E26E0045}"/>
              </a:ext>
            </a:extLst>
          </p:cNvPr>
          <p:cNvSpPr txBox="1"/>
          <p:nvPr/>
        </p:nvSpPr>
        <p:spPr>
          <a:xfrm>
            <a:off x="12623800" y="179070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언어로 문자열 보여주기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/>
          <p:nvPr/>
        </p:nvSpPr>
        <p:spPr>
          <a:xfrm>
            <a:off x="10443136" y="1011985"/>
            <a:ext cx="2014820" cy="220417"/>
          </a:xfrm>
          <a:prstGeom prst="ellipse">
            <a:avLst/>
          </a:prstGeom>
          <a:solidFill>
            <a:schemeClr val="dk1">
              <a:alpha val="1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9"/>
          <p:cNvSpPr/>
          <p:nvPr/>
        </p:nvSpPr>
        <p:spPr>
          <a:xfrm flipH="1">
            <a:off x="9353279" y="710453"/>
            <a:ext cx="811067" cy="336039"/>
          </a:xfrm>
          <a:custGeom>
            <a:avLst/>
            <a:gdLst/>
            <a:ahLst/>
            <a:cxnLst/>
            <a:rect l="l" t="t" r="r" b="b"/>
            <a:pathLst>
              <a:path w="1182678" h="490004" extrusionOk="0">
                <a:moveTo>
                  <a:pt x="0" y="0"/>
                </a:moveTo>
                <a:lnTo>
                  <a:pt x="10523" y="44051"/>
                </a:lnTo>
                <a:cubicBezTo>
                  <a:pt x="28382" y="99878"/>
                  <a:pt x="56428" y="156896"/>
                  <a:pt x="95057" y="195260"/>
                </a:cubicBezTo>
                <a:cubicBezTo>
                  <a:pt x="172315" y="271989"/>
                  <a:pt x="278413" y="312735"/>
                  <a:pt x="450657" y="360360"/>
                </a:cubicBezTo>
                <a:cubicBezTo>
                  <a:pt x="622901" y="407985"/>
                  <a:pt x="1007869" y="522814"/>
                  <a:pt x="1128519" y="481010"/>
                </a:cubicBezTo>
                <a:cubicBezTo>
                  <a:pt x="1143600" y="475785"/>
                  <a:pt x="1155974" y="467500"/>
                  <a:pt x="1166038" y="456822"/>
                </a:cubicBezTo>
                <a:lnTo>
                  <a:pt x="1182678" y="429717"/>
                </a:lnTo>
                <a:lnTo>
                  <a:pt x="1150175" y="391973"/>
                </a:lnTo>
                <a:cubicBezTo>
                  <a:pt x="958477" y="202493"/>
                  <a:pt x="480695" y="68433"/>
                  <a:pt x="34948" y="4192"/>
                </a:cubicBezTo>
                <a:lnTo>
                  <a:pt x="0" y="0"/>
                </a:lnTo>
                <a:close/>
              </a:path>
            </a:pathLst>
          </a:cu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9"/>
          <p:cNvSpPr/>
          <p:nvPr/>
        </p:nvSpPr>
        <p:spPr>
          <a:xfrm flipH="1">
            <a:off x="9316015" y="683825"/>
            <a:ext cx="1515225" cy="532348"/>
          </a:xfrm>
          <a:custGeom>
            <a:avLst/>
            <a:gdLst/>
            <a:ahLst/>
            <a:cxnLst/>
            <a:rect l="l" t="t" r="r" b="b"/>
            <a:pathLst>
              <a:path w="2209463" h="776257" extrusionOk="0">
                <a:moveTo>
                  <a:pt x="489909" y="125"/>
                </a:moveTo>
                <a:cubicBezTo>
                  <a:pt x="217043" y="-2545"/>
                  <a:pt x="36756" y="37435"/>
                  <a:pt x="83255" y="126136"/>
                </a:cubicBezTo>
                <a:cubicBezTo>
                  <a:pt x="83255" y="340978"/>
                  <a:pt x="-104070" y="717744"/>
                  <a:pt x="83255" y="770661"/>
                </a:cubicBezTo>
                <a:cubicBezTo>
                  <a:pt x="774117" y="765369"/>
                  <a:pt x="2119028" y="795003"/>
                  <a:pt x="2155840" y="754786"/>
                </a:cubicBezTo>
                <a:cubicBezTo>
                  <a:pt x="2228306" y="654244"/>
                  <a:pt x="2223489" y="562074"/>
                  <a:pt x="2164403" y="479317"/>
                </a:cubicBezTo>
                <a:lnTo>
                  <a:pt x="2155126" y="468545"/>
                </a:lnTo>
                <a:lnTo>
                  <a:pt x="2138486" y="495650"/>
                </a:lnTo>
                <a:cubicBezTo>
                  <a:pt x="2128422" y="506328"/>
                  <a:pt x="2116048" y="514613"/>
                  <a:pt x="2100967" y="519838"/>
                </a:cubicBezTo>
                <a:cubicBezTo>
                  <a:pt x="1980317" y="561642"/>
                  <a:pt x="1595349" y="446813"/>
                  <a:pt x="1423105" y="399188"/>
                </a:cubicBezTo>
                <a:cubicBezTo>
                  <a:pt x="1250861" y="351563"/>
                  <a:pt x="1144763" y="310817"/>
                  <a:pt x="1067505" y="234088"/>
                </a:cubicBezTo>
                <a:cubicBezTo>
                  <a:pt x="1028876" y="195724"/>
                  <a:pt x="1000830" y="138706"/>
                  <a:pt x="982971" y="82879"/>
                </a:cubicBezTo>
                <a:lnTo>
                  <a:pt x="972448" y="38828"/>
                </a:lnTo>
                <a:lnTo>
                  <a:pt x="788665" y="16785"/>
                </a:lnTo>
                <a:cubicBezTo>
                  <a:pt x="682107" y="6643"/>
                  <a:pt x="580865" y="1014"/>
                  <a:pt x="489909" y="125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9053" y="1050131"/>
            <a:ext cx="9344226" cy="91452"/>
          </a:xfrm>
          <a:custGeom>
            <a:avLst/>
            <a:gdLst/>
            <a:ahLst/>
            <a:cxnLst/>
            <a:rect l="l" t="t" r="r" b="b"/>
            <a:pathLst>
              <a:path w="9297909" h="108787" extrusionOk="0">
                <a:moveTo>
                  <a:pt x="9297909" y="90607"/>
                </a:moveTo>
                <a:cubicBezTo>
                  <a:pt x="9088170" y="52884"/>
                  <a:pt x="8878432" y="15161"/>
                  <a:pt x="8347296" y="18179"/>
                </a:cubicBezTo>
                <a:cubicBezTo>
                  <a:pt x="7816160" y="21197"/>
                  <a:pt x="6940991" y="111732"/>
                  <a:pt x="6111090" y="108714"/>
                </a:cubicBezTo>
                <a:cubicBezTo>
                  <a:pt x="5281189" y="105696"/>
                  <a:pt x="4116310" y="3090"/>
                  <a:pt x="3367890" y="72"/>
                </a:cubicBezTo>
                <a:cubicBezTo>
                  <a:pt x="2619470" y="-2946"/>
                  <a:pt x="2181886" y="89098"/>
                  <a:pt x="1620571" y="90607"/>
                </a:cubicBezTo>
                <a:cubicBezTo>
                  <a:pt x="1059256" y="92116"/>
                  <a:pt x="529628" y="50620"/>
                  <a:pt x="0" y="9125"/>
                </a:cubicBezTo>
              </a:path>
            </a:pathLst>
          </a:custGeom>
          <a:noFill/>
          <a:ln w="412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9"/>
          <p:cNvSpPr/>
          <p:nvPr/>
        </p:nvSpPr>
        <p:spPr>
          <a:xfrm rot="-1119394">
            <a:off x="9424455" y="499979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9"/>
          <p:cNvSpPr/>
          <p:nvPr/>
        </p:nvSpPr>
        <p:spPr>
          <a:xfrm rot="-1678994">
            <a:off x="9434578" y="560084"/>
            <a:ext cx="1045847" cy="327146"/>
          </a:xfrm>
          <a:custGeom>
            <a:avLst/>
            <a:gdLst/>
            <a:ahLst/>
            <a:cxnLst/>
            <a:rect l="l" t="t" r="r" b="b"/>
            <a:pathLst>
              <a:path w="1525028" h="477036" extrusionOk="0">
                <a:moveTo>
                  <a:pt x="1468801" y="214190"/>
                </a:moveTo>
                <a:cubicBezTo>
                  <a:pt x="1513862" y="249633"/>
                  <a:pt x="1535843" y="309823"/>
                  <a:pt x="1519804" y="368610"/>
                </a:cubicBezTo>
                <a:lnTo>
                  <a:pt x="1519803" y="368610"/>
                </a:lnTo>
                <a:cubicBezTo>
                  <a:pt x="1498419" y="446992"/>
                  <a:pt x="1417541" y="493197"/>
                  <a:pt x="1339159" y="471813"/>
                </a:cubicBezTo>
                <a:lnTo>
                  <a:pt x="679665" y="291884"/>
                </a:lnTo>
                <a:lnTo>
                  <a:pt x="657316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11617" y="4979"/>
                </a:lnTo>
                <a:lnTo>
                  <a:pt x="757106" y="8038"/>
                </a:lnTo>
                <a:lnTo>
                  <a:pt x="1416601" y="187965"/>
                </a:lnTo>
                <a:cubicBezTo>
                  <a:pt x="1436196" y="193311"/>
                  <a:pt x="1453781" y="202376"/>
                  <a:pt x="1468801" y="214190"/>
                </a:cubicBezTo>
                <a:close/>
              </a:path>
            </a:pathLst>
          </a:custGeom>
          <a:solidFill>
            <a:srgbClr val="EEB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9"/>
          <p:cNvSpPr/>
          <p:nvPr/>
        </p:nvSpPr>
        <p:spPr>
          <a:xfrm rot="-1544509">
            <a:off x="9587823" y="413948"/>
            <a:ext cx="1796587" cy="909859"/>
          </a:xfrm>
          <a:custGeom>
            <a:avLst/>
            <a:gdLst/>
            <a:ahLst/>
            <a:cxnLst/>
            <a:rect l="l" t="t" r="r" b="b"/>
            <a:pathLst>
              <a:path w="2619739" h="1326733" extrusionOk="0">
                <a:moveTo>
                  <a:pt x="1415648" y="89672"/>
                </a:moveTo>
                <a:lnTo>
                  <a:pt x="2237524" y="589190"/>
                </a:lnTo>
                <a:cubicBezTo>
                  <a:pt x="2699822" y="571604"/>
                  <a:pt x="2921258" y="1283831"/>
                  <a:pt x="1842251" y="1326733"/>
                </a:cubicBezTo>
                <a:cubicBezTo>
                  <a:pt x="1671777" y="1276395"/>
                  <a:pt x="1470968" y="1190282"/>
                  <a:pt x="1300494" y="1139944"/>
                </a:cubicBezTo>
                <a:lnTo>
                  <a:pt x="1049755" y="1100730"/>
                </a:lnTo>
                <a:lnTo>
                  <a:pt x="1050551" y="1096224"/>
                </a:lnTo>
                <a:lnTo>
                  <a:pt x="1005684" y="1084765"/>
                </a:lnTo>
                <a:lnTo>
                  <a:pt x="577058" y="878095"/>
                </a:lnTo>
                <a:cubicBezTo>
                  <a:pt x="510795" y="846145"/>
                  <a:pt x="473367" y="778444"/>
                  <a:pt x="476766" y="709317"/>
                </a:cubicBezTo>
                <a:lnTo>
                  <a:pt x="494218" y="640987"/>
                </a:lnTo>
                <a:lnTo>
                  <a:pt x="536814" y="584780"/>
                </a:lnTo>
                <a:cubicBezTo>
                  <a:pt x="588784" y="539072"/>
                  <a:pt x="665063" y="526197"/>
                  <a:pt x="731326" y="558147"/>
                </a:cubicBezTo>
                <a:lnTo>
                  <a:pt x="980118" y="678106"/>
                </a:lnTo>
                <a:lnTo>
                  <a:pt x="979639" y="676664"/>
                </a:lnTo>
                <a:lnTo>
                  <a:pt x="1010115" y="693605"/>
                </a:lnTo>
                <a:cubicBezTo>
                  <a:pt x="1048783" y="713241"/>
                  <a:pt x="1086932" y="730754"/>
                  <a:pt x="1119061" y="743162"/>
                </a:cubicBezTo>
                <a:cubicBezTo>
                  <a:pt x="1183319" y="767977"/>
                  <a:pt x="1237996" y="780682"/>
                  <a:pt x="1283609" y="780203"/>
                </a:cubicBezTo>
                <a:cubicBezTo>
                  <a:pt x="1329221" y="779725"/>
                  <a:pt x="1369834" y="764941"/>
                  <a:pt x="1392734" y="740294"/>
                </a:cubicBezTo>
                <a:cubicBezTo>
                  <a:pt x="1415633" y="715646"/>
                  <a:pt x="1429659" y="666453"/>
                  <a:pt x="1421003" y="632319"/>
                </a:cubicBezTo>
                <a:cubicBezTo>
                  <a:pt x="1412348" y="598184"/>
                  <a:pt x="1390191" y="575604"/>
                  <a:pt x="1340799" y="535488"/>
                </a:cubicBezTo>
                <a:cubicBezTo>
                  <a:pt x="1291409" y="495372"/>
                  <a:pt x="1175129" y="420360"/>
                  <a:pt x="1124659" y="391619"/>
                </a:cubicBezTo>
                <a:cubicBezTo>
                  <a:pt x="1074189" y="362878"/>
                  <a:pt x="1083932" y="373744"/>
                  <a:pt x="1037981" y="363043"/>
                </a:cubicBezTo>
                <a:cubicBezTo>
                  <a:pt x="1015006" y="357694"/>
                  <a:pt x="978931" y="348671"/>
                  <a:pt x="943010" y="341044"/>
                </a:cubicBezTo>
                <a:lnTo>
                  <a:pt x="923600" y="337408"/>
                </a:lnTo>
                <a:lnTo>
                  <a:pt x="924882" y="333269"/>
                </a:lnTo>
                <a:lnTo>
                  <a:pt x="709773" y="297393"/>
                </a:lnTo>
                <a:lnTo>
                  <a:pt x="665902" y="280656"/>
                </a:lnTo>
                <a:lnTo>
                  <a:pt x="140328" y="280656"/>
                </a:lnTo>
                <a:cubicBezTo>
                  <a:pt x="62827" y="280656"/>
                  <a:pt x="0" y="217829"/>
                  <a:pt x="0" y="140328"/>
                </a:cubicBezTo>
                <a:cubicBezTo>
                  <a:pt x="0" y="62827"/>
                  <a:pt x="62827" y="0"/>
                  <a:pt x="140328" y="0"/>
                </a:cubicBezTo>
                <a:lnTo>
                  <a:pt x="686954" y="0"/>
                </a:lnTo>
                <a:lnTo>
                  <a:pt x="727657" y="8218"/>
                </a:lnTo>
                <a:lnTo>
                  <a:pt x="758174" y="7181"/>
                </a:lnTo>
                <a:lnTo>
                  <a:pt x="1325773" y="101844"/>
                </a:lnTo>
                <a:close/>
              </a:path>
            </a:pathLst>
          </a:custGeom>
          <a:solidFill>
            <a:srgbClr val="F7C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9" name="Google Shape;229;p19"/>
          <p:cNvGrpSpPr/>
          <p:nvPr/>
        </p:nvGrpSpPr>
        <p:grpSpPr>
          <a:xfrm>
            <a:off x="11046389" y="-24852"/>
            <a:ext cx="1411566" cy="1166433"/>
            <a:chOff x="11046389" y="-24852"/>
            <a:chExt cx="1411566" cy="1166433"/>
          </a:xfrm>
        </p:grpSpPr>
        <p:sp>
          <p:nvSpPr>
            <p:cNvPr id="230" name="Google Shape;230;p19"/>
            <p:cNvSpPr/>
            <p:nvPr/>
          </p:nvSpPr>
          <p:spPr>
            <a:xfrm rot="-1055637">
              <a:off x="11154739" y="352312"/>
              <a:ext cx="166570" cy="74268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-1055637">
              <a:off x="11213618" y="127395"/>
              <a:ext cx="1140749" cy="8619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1308331" y="4302649"/>
            <a:ext cx="817105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컴퓨터는 모든 데이터를 </a:t>
            </a:r>
            <a:endParaRPr sz="4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숫자로 받아들인다!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19" descr="화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6552" y="5095794"/>
            <a:ext cx="1706954" cy="116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9"/>
          <p:cNvSpPr txBox="1"/>
          <p:nvPr/>
        </p:nvSpPr>
        <p:spPr>
          <a:xfrm>
            <a:off x="465992" y="1521069"/>
            <a:ext cx="524021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정보(컴퓨터) 단위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-bit -&gt; 0,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-Byte -&gt; 8bit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-KB -&gt; 1024 Byte : 2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 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Byte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-MB -&gt; 1024 KB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-GB -&gt; 1024 MB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-TB -&gt; 1024 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4706223" y="1761688"/>
            <a:ext cx="73739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-각 단계 마다 10의 3제곱(2의 10제곱) 씩 , 즉 1000배 씩 커진다.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-2의 10제곱은 1024이나 편의상 1000으로 생각한다.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683370" y="322986"/>
            <a:ext cx="81710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데이터의 표현</a:t>
            </a:r>
            <a:endParaRPr sz="48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34;p14">
            <a:extLst>
              <a:ext uri="{FF2B5EF4-FFF2-40B4-BE49-F238E27FC236}">
                <a16:creationId xmlns:a16="http://schemas.microsoft.com/office/drawing/2014/main" id="{EE5733A8-FA75-4D04-B2C7-1373BCE4A0E6}"/>
              </a:ext>
            </a:extLst>
          </p:cNvPr>
          <p:cNvSpPr txBox="1"/>
          <p:nvPr/>
        </p:nvSpPr>
        <p:spPr>
          <a:xfrm>
            <a:off x="10394176" y="6263976"/>
            <a:ext cx="18965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  <a:sym typeface="Arial"/>
              </a:rPr>
              <a:t>Camp 51.9</a:t>
            </a:r>
            <a:endParaRPr sz="2400" b="0" i="0" u="none" strike="noStrike" cap="none" dirty="0">
              <a:solidFill>
                <a:schemeClr val="dk1"/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2929</Words>
  <Application>Microsoft Office PowerPoint</Application>
  <PresentationFormat>와이드스크린</PresentationFormat>
  <Paragraphs>489</Paragraphs>
  <Slides>65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1훈핑크풍차 Regular</vt:lpstr>
      <vt:lpstr>Noto Sans Symbols</vt:lpstr>
      <vt:lpstr>맑은 고딕</vt:lpstr>
      <vt:lpstr>맑은 고딕</vt:lpstr>
      <vt:lpstr>Arial</vt:lpstr>
      <vt:lpstr>26_Office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HWANGON JANG</cp:lastModifiedBy>
  <cp:revision>20</cp:revision>
  <dcterms:modified xsi:type="dcterms:W3CDTF">2021-09-05T03:32:18Z</dcterms:modified>
</cp:coreProperties>
</file>